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notesMasterIdLst>
    <p:notesMasterId r:id="rId16"/>
  </p:notesMasterIdLst>
  <p:sldIdLst>
    <p:sldId id="256" r:id="rId2"/>
    <p:sldId id="271" r:id="rId3"/>
    <p:sldId id="272" r:id="rId4"/>
    <p:sldId id="273" r:id="rId5"/>
    <p:sldId id="274" r:id="rId6"/>
    <p:sldId id="275" r:id="rId7"/>
    <p:sldId id="276" r:id="rId8"/>
    <p:sldId id="265" r:id="rId9"/>
    <p:sldId id="266" r:id="rId10"/>
    <p:sldId id="267" r:id="rId11"/>
    <p:sldId id="270" r:id="rId12"/>
    <p:sldId id="277" r:id="rId13"/>
    <p:sldId id="278" r:id="rId14"/>
    <p:sldId id="263"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3399"/>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7E3A80-0AA2-437E-8216-953CC1F70E13}" v="27" dt="2023-11-04T17:53:39.315"/>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eronica Marrapodi" userId="3bb29e30-956d-461e-8802-baf699497146" providerId="ADAL" clId="{B1E53C43-2D12-43BF-82C9-A2091408E819}"/>
    <pc:docChg chg="undo custSel addSld delSld modSld">
      <pc:chgData name="Veronica Marrapodi" userId="3bb29e30-956d-461e-8802-baf699497146" providerId="ADAL" clId="{B1E53C43-2D12-43BF-82C9-A2091408E819}" dt="2023-10-09T20:21:31.567" v="238" actId="113"/>
      <pc:docMkLst>
        <pc:docMk/>
      </pc:docMkLst>
      <pc:sldChg chg="modSp mod">
        <pc:chgData name="Veronica Marrapodi" userId="3bb29e30-956d-461e-8802-baf699497146" providerId="ADAL" clId="{B1E53C43-2D12-43BF-82C9-A2091408E819}" dt="2023-10-09T20:21:31.567" v="238" actId="113"/>
        <pc:sldMkLst>
          <pc:docMk/>
          <pc:sldMk cId="3644192229" sldId="265"/>
        </pc:sldMkLst>
        <pc:spChg chg="mod">
          <ac:chgData name="Veronica Marrapodi" userId="3bb29e30-956d-461e-8802-baf699497146" providerId="ADAL" clId="{B1E53C43-2D12-43BF-82C9-A2091408E819}" dt="2023-10-09T20:21:31.567" v="238" actId="113"/>
          <ac:spMkLst>
            <pc:docMk/>
            <pc:sldMk cId="3644192229" sldId="265"/>
            <ac:spMk id="2" creationId="{3F4C2745-D9D7-C50D-2CF6-E78BAD8C4E83}"/>
          </ac:spMkLst>
        </pc:spChg>
      </pc:sldChg>
      <pc:sldChg chg="addSp modSp mod">
        <pc:chgData name="Veronica Marrapodi" userId="3bb29e30-956d-461e-8802-baf699497146" providerId="ADAL" clId="{B1E53C43-2D12-43BF-82C9-A2091408E819}" dt="2023-10-06T08:24:03.442" v="207" actId="1076"/>
        <pc:sldMkLst>
          <pc:docMk/>
          <pc:sldMk cId="3433341811" sldId="266"/>
        </pc:sldMkLst>
        <pc:spChg chg="mod">
          <ac:chgData name="Veronica Marrapodi" userId="3bb29e30-956d-461e-8802-baf699497146" providerId="ADAL" clId="{B1E53C43-2D12-43BF-82C9-A2091408E819}" dt="2023-10-06T08:23:55.190" v="206" actId="6549"/>
          <ac:spMkLst>
            <pc:docMk/>
            <pc:sldMk cId="3433341811" sldId="266"/>
            <ac:spMk id="2" creationId="{9E406C69-B03C-B3B1-408C-25E40F5BB86C}"/>
          </ac:spMkLst>
        </pc:spChg>
        <pc:spChg chg="add mod">
          <ac:chgData name="Veronica Marrapodi" userId="3bb29e30-956d-461e-8802-baf699497146" providerId="ADAL" clId="{B1E53C43-2D12-43BF-82C9-A2091408E819}" dt="2023-10-06T08:24:03.442" v="207" actId="1076"/>
          <ac:spMkLst>
            <pc:docMk/>
            <pc:sldMk cId="3433341811" sldId="266"/>
            <ac:spMk id="3" creationId="{5EB02736-C1CE-D3AC-E9F5-09B08121E8F3}"/>
          </ac:spMkLst>
        </pc:spChg>
        <pc:spChg chg="mod">
          <ac:chgData name="Veronica Marrapodi" userId="3bb29e30-956d-461e-8802-baf699497146" providerId="ADAL" clId="{B1E53C43-2D12-43BF-82C9-A2091408E819}" dt="2023-10-06T08:23:50.499" v="203" actId="1076"/>
          <ac:spMkLst>
            <pc:docMk/>
            <pc:sldMk cId="3433341811" sldId="266"/>
            <ac:spMk id="4" creationId="{07D54EB5-D54A-DC95-BC54-E9CC43FB97F5}"/>
          </ac:spMkLst>
        </pc:spChg>
      </pc:sldChg>
      <pc:sldChg chg="add del">
        <pc:chgData name="Veronica Marrapodi" userId="3bb29e30-956d-461e-8802-baf699497146" providerId="ADAL" clId="{B1E53C43-2D12-43BF-82C9-A2091408E819}" dt="2023-10-06T08:15:42.825" v="1" actId="2696"/>
        <pc:sldMkLst>
          <pc:docMk/>
          <pc:sldMk cId="1555025897" sldId="271"/>
        </pc:sldMkLst>
      </pc:sldChg>
    </pc:docChg>
  </pc:docChgLst>
  <pc:docChgLst>
    <pc:chgData name="Veronica Marrapodi" userId="3bb29e30-956d-461e-8802-baf699497146" providerId="ADAL" clId="{3D7E3A80-0AA2-437E-8216-953CC1F70E13}"/>
    <pc:docChg chg="undo redo custSel addSld delSld modSld sldOrd">
      <pc:chgData name="Veronica Marrapodi" userId="3bb29e30-956d-461e-8802-baf699497146" providerId="ADAL" clId="{3D7E3A80-0AA2-437E-8216-953CC1F70E13}" dt="2023-11-04T17:58:17.676" v="3757" actId="207"/>
      <pc:docMkLst>
        <pc:docMk/>
      </pc:docMkLst>
      <pc:sldChg chg="addSp delSp modSp mod">
        <pc:chgData name="Veronica Marrapodi" userId="3bb29e30-956d-461e-8802-baf699497146" providerId="ADAL" clId="{3D7E3A80-0AA2-437E-8216-953CC1F70E13}" dt="2023-11-04T17:53:41.836" v="3684" actId="1076"/>
        <pc:sldMkLst>
          <pc:docMk/>
          <pc:sldMk cId="3577163674" sldId="256"/>
        </pc:sldMkLst>
        <pc:spChg chg="add mod">
          <ac:chgData name="Veronica Marrapodi" userId="3bb29e30-956d-461e-8802-baf699497146" providerId="ADAL" clId="{3D7E3A80-0AA2-437E-8216-953CC1F70E13}" dt="2023-11-04T17:53:41.836" v="3684" actId="1076"/>
          <ac:spMkLst>
            <pc:docMk/>
            <pc:sldMk cId="3577163674" sldId="256"/>
            <ac:spMk id="2" creationId="{8990780B-46C7-3E01-E965-8C57CB0E28E7}"/>
          </ac:spMkLst>
        </pc:spChg>
        <pc:spChg chg="del">
          <ac:chgData name="Veronica Marrapodi" userId="3bb29e30-956d-461e-8802-baf699497146" providerId="ADAL" clId="{3D7E3A80-0AA2-437E-8216-953CC1F70E13}" dt="2023-11-03T17:27:09.341" v="9" actId="478"/>
          <ac:spMkLst>
            <pc:docMk/>
            <pc:sldMk cId="3577163674" sldId="256"/>
            <ac:spMk id="2" creationId="{A3F52276-E5AD-5701-1D3C-0411E31EF4F0}"/>
          </ac:spMkLst>
        </pc:spChg>
        <pc:spChg chg="del">
          <ac:chgData name="Veronica Marrapodi" userId="3bb29e30-956d-461e-8802-baf699497146" providerId="ADAL" clId="{3D7E3A80-0AA2-437E-8216-953CC1F70E13}" dt="2023-11-04T17:53:37.253" v="3682" actId="478"/>
          <ac:spMkLst>
            <pc:docMk/>
            <pc:sldMk cId="3577163674" sldId="256"/>
            <ac:spMk id="4" creationId="{E47E7A4C-2E81-D33D-597F-6B0A1C6B49F7}"/>
          </ac:spMkLst>
        </pc:spChg>
        <pc:spChg chg="mod">
          <ac:chgData name="Veronica Marrapodi" userId="3bb29e30-956d-461e-8802-baf699497146" providerId="ADAL" clId="{3D7E3A80-0AA2-437E-8216-953CC1F70E13}" dt="2023-11-04T14:25:20.405" v="227" actId="20577"/>
          <ac:spMkLst>
            <pc:docMk/>
            <pc:sldMk cId="3577163674" sldId="256"/>
            <ac:spMk id="6" creationId="{B43E0EC3-D2EB-874E-092E-4803ABB166E7}"/>
          </ac:spMkLst>
        </pc:spChg>
        <pc:spChg chg="add del mod">
          <ac:chgData name="Veronica Marrapodi" userId="3bb29e30-956d-461e-8802-baf699497146" providerId="ADAL" clId="{3D7E3A80-0AA2-437E-8216-953CC1F70E13}" dt="2023-11-03T17:27:12.925" v="10" actId="478"/>
          <ac:spMkLst>
            <pc:docMk/>
            <pc:sldMk cId="3577163674" sldId="256"/>
            <ac:spMk id="9" creationId="{D69756FC-259A-6B0A-4E79-4DBBD1906A95}"/>
          </ac:spMkLst>
        </pc:spChg>
        <pc:graphicFrameChg chg="add del mod">
          <ac:chgData name="Veronica Marrapodi" userId="3bb29e30-956d-461e-8802-baf699497146" providerId="ADAL" clId="{3D7E3A80-0AA2-437E-8216-953CC1F70E13}" dt="2023-11-03T17:25:00.442" v="1" actId="478"/>
          <ac:graphicFrameMkLst>
            <pc:docMk/>
            <pc:sldMk cId="3577163674" sldId="256"/>
            <ac:graphicFrameMk id="3" creationId="{6361A5DE-E9AD-1A0C-5054-8BAD5AD90F89}"/>
          </ac:graphicFrameMkLst>
        </pc:graphicFrameChg>
        <pc:graphicFrameChg chg="add del mod">
          <ac:chgData name="Veronica Marrapodi" userId="3bb29e30-956d-461e-8802-baf699497146" providerId="ADAL" clId="{3D7E3A80-0AA2-437E-8216-953CC1F70E13}" dt="2023-11-03T17:25:09.717" v="3" actId="478"/>
          <ac:graphicFrameMkLst>
            <pc:docMk/>
            <pc:sldMk cId="3577163674" sldId="256"/>
            <ac:graphicFrameMk id="7" creationId="{2338710E-0D91-03A7-06FD-62C9EFC09ECA}"/>
          </ac:graphicFrameMkLst>
        </pc:graphicFrameChg>
      </pc:sldChg>
      <pc:sldChg chg="addSp delSp modSp del mod">
        <pc:chgData name="Veronica Marrapodi" userId="3bb29e30-956d-461e-8802-baf699497146" providerId="ADAL" clId="{3D7E3A80-0AA2-437E-8216-953CC1F70E13}" dt="2023-11-04T17:30:33.034" v="2741" actId="2696"/>
        <pc:sldMkLst>
          <pc:docMk/>
          <pc:sldMk cId="1908377256" sldId="257"/>
        </pc:sldMkLst>
        <pc:spChg chg="add mod">
          <ac:chgData name="Veronica Marrapodi" userId="3bb29e30-956d-461e-8802-baf699497146" providerId="ADAL" clId="{3D7E3A80-0AA2-437E-8216-953CC1F70E13}" dt="2023-11-04T17:29:08.096" v="2721" actId="21"/>
          <ac:spMkLst>
            <pc:docMk/>
            <pc:sldMk cId="1908377256" sldId="257"/>
            <ac:spMk id="7" creationId="{3667D6EA-9775-17A1-FB6A-4C9D51FF6E1A}"/>
          </ac:spMkLst>
        </pc:spChg>
        <pc:graphicFrameChg chg="del">
          <ac:chgData name="Veronica Marrapodi" userId="3bb29e30-956d-461e-8802-baf699497146" providerId="ADAL" clId="{3D7E3A80-0AA2-437E-8216-953CC1F70E13}" dt="2023-11-04T17:29:08.096" v="2721" actId="21"/>
          <ac:graphicFrameMkLst>
            <pc:docMk/>
            <pc:sldMk cId="1908377256" sldId="257"/>
            <ac:graphicFrameMk id="6" creationId="{00E467B1-7F1B-07A9-5AE0-A4EE8FB90607}"/>
          </ac:graphicFrameMkLst>
        </pc:graphicFrameChg>
      </pc:sldChg>
      <pc:sldChg chg="del">
        <pc:chgData name="Veronica Marrapodi" userId="3bb29e30-956d-461e-8802-baf699497146" providerId="ADAL" clId="{3D7E3A80-0AA2-437E-8216-953CC1F70E13}" dt="2023-11-04T17:31:05.955" v="2743" actId="2696"/>
        <pc:sldMkLst>
          <pc:docMk/>
          <pc:sldMk cId="3141589968" sldId="258"/>
        </pc:sldMkLst>
      </pc:sldChg>
      <pc:sldChg chg="del">
        <pc:chgData name="Veronica Marrapodi" userId="3bb29e30-956d-461e-8802-baf699497146" providerId="ADAL" clId="{3D7E3A80-0AA2-437E-8216-953CC1F70E13}" dt="2023-11-03T17:25:47.082" v="5" actId="47"/>
        <pc:sldMkLst>
          <pc:docMk/>
          <pc:sldMk cId="3230425044" sldId="259"/>
        </pc:sldMkLst>
      </pc:sldChg>
      <pc:sldChg chg="addSp delSp modSp mod">
        <pc:chgData name="Veronica Marrapodi" userId="3bb29e30-956d-461e-8802-baf699497146" providerId="ADAL" clId="{3D7E3A80-0AA2-437E-8216-953CC1F70E13}" dt="2023-11-04T17:58:17.676" v="3757" actId="207"/>
        <pc:sldMkLst>
          <pc:docMk/>
          <pc:sldMk cId="481728619" sldId="263"/>
        </pc:sldMkLst>
        <pc:spChg chg="mod">
          <ac:chgData name="Veronica Marrapodi" userId="3bb29e30-956d-461e-8802-baf699497146" providerId="ADAL" clId="{3D7E3A80-0AA2-437E-8216-953CC1F70E13}" dt="2023-11-04T17:58:17.676" v="3757" actId="207"/>
          <ac:spMkLst>
            <pc:docMk/>
            <pc:sldMk cId="481728619" sldId="263"/>
            <ac:spMk id="3" creationId="{6614F12A-1C27-C117-8B57-25F6CD91ADE4}"/>
          </ac:spMkLst>
        </pc:spChg>
        <pc:picChg chg="add mod">
          <ac:chgData name="Veronica Marrapodi" userId="3bb29e30-956d-461e-8802-baf699497146" providerId="ADAL" clId="{3D7E3A80-0AA2-437E-8216-953CC1F70E13}" dt="2023-11-04T17:52:13.468" v="3667" actId="1076"/>
          <ac:picMkLst>
            <pc:docMk/>
            <pc:sldMk cId="481728619" sldId="263"/>
            <ac:picMk id="2" creationId="{A02FF2B6-F53C-BA57-AB7B-8A9B96DA5C0D}"/>
          </ac:picMkLst>
        </pc:picChg>
        <pc:picChg chg="del mod">
          <ac:chgData name="Veronica Marrapodi" userId="3bb29e30-956d-461e-8802-baf699497146" providerId="ADAL" clId="{3D7E3A80-0AA2-437E-8216-953CC1F70E13}" dt="2023-11-04T17:52:07.796" v="3665" actId="478"/>
          <ac:picMkLst>
            <pc:docMk/>
            <pc:sldMk cId="481728619" sldId="263"/>
            <ac:picMk id="6" creationId="{A684DA38-9B8E-4E36-C87F-8765FCC94E05}"/>
          </ac:picMkLst>
        </pc:picChg>
      </pc:sldChg>
      <pc:sldChg chg="modSp mod">
        <pc:chgData name="Veronica Marrapodi" userId="3bb29e30-956d-461e-8802-baf699497146" providerId="ADAL" clId="{3D7E3A80-0AA2-437E-8216-953CC1F70E13}" dt="2023-11-04T17:33:06.789" v="2802" actId="6549"/>
        <pc:sldMkLst>
          <pc:docMk/>
          <pc:sldMk cId="3644192229" sldId="265"/>
        </pc:sldMkLst>
        <pc:spChg chg="mod">
          <ac:chgData name="Veronica Marrapodi" userId="3bb29e30-956d-461e-8802-baf699497146" providerId="ADAL" clId="{3D7E3A80-0AA2-437E-8216-953CC1F70E13}" dt="2023-11-04T17:33:06.789" v="2802" actId="6549"/>
          <ac:spMkLst>
            <pc:docMk/>
            <pc:sldMk cId="3644192229" sldId="265"/>
            <ac:spMk id="2" creationId="{3F4C2745-D9D7-C50D-2CF6-E78BAD8C4E83}"/>
          </ac:spMkLst>
        </pc:spChg>
      </pc:sldChg>
      <pc:sldChg chg="modSp mod">
        <pc:chgData name="Veronica Marrapodi" userId="3bb29e30-956d-461e-8802-baf699497146" providerId="ADAL" clId="{3D7E3A80-0AA2-437E-8216-953CC1F70E13}" dt="2023-11-04T17:35:48.915" v="2843" actId="1076"/>
        <pc:sldMkLst>
          <pc:docMk/>
          <pc:sldMk cId="3433341811" sldId="266"/>
        </pc:sldMkLst>
        <pc:spChg chg="mod">
          <ac:chgData name="Veronica Marrapodi" userId="3bb29e30-956d-461e-8802-baf699497146" providerId="ADAL" clId="{3D7E3A80-0AA2-437E-8216-953CC1F70E13}" dt="2023-11-04T17:35:40.574" v="2842" actId="14100"/>
          <ac:spMkLst>
            <pc:docMk/>
            <pc:sldMk cId="3433341811" sldId="266"/>
            <ac:spMk id="2" creationId="{9E406C69-B03C-B3B1-408C-25E40F5BB86C}"/>
          </ac:spMkLst>
        </pc:spChg>
        <pc:spChg chg="mod">
          <ac:chgData name="Veronica Marrapodi" userId="3bb29e30-956d-461e-8802-baf699497146" providerId="ADAL" clId="{3D7E3A80-0AA2-437E-8216-953CC1F70E13}" dt="2023-11-04T17:35:33.540" v="2841" actId="1076"/>
          <ac:spMkLst>
            <pc:docMk/>
            <pc:sldMk cId="3433341811" sldId="266"/>
            <ac:spMk id="3" creationId="{5EB02736-C1CE-D3AC-E9F5-09B08121E8F3}"/>
          </ac:spMkLst>
        </pc:spChg>
        <pc:spChg chg="mod">
          <ac:chgData name="Veronica Marrapodi" userId="3bb29e30-956d-461e-8802-baf699497146" providerId="ADAL" clId="{3D7E3A80-0AA2-437E-8216-953CC1F70E13}" dt="2023-11-04T17:35:48.915" v="2843" actId="1076"/>
          <ac:spMkLst>
            <pc:docMk/>
            <pc:sldMk cId="3433341811" sldId="266"/>
            <ac:spMk id="4" creationId="{07D54EB5-D54A-DC95-BC54-E9CC43FB97F5}"/>
          </ac:spMkLst>
        </pc:spChg>
      </pc:sldChg>
      <pc:sldChg chg="modSp mod">
        <pc:chgData name="Veronica Marrapodi" userId="3bb29e30-956d-461e-8802-baf699497146" providerId="ADAL" clId="{3D7E3A80-0AA2-437E-8216-953CC1F70E13}" dt="2023-11-04T17:38:30.508" v="2911" actId="1076"/>
        <pc:sldMkLst>
          <pc:docMk/>
          <pc:sldMk cId="655058701" sldId="267"/>
        </pc:sldMkLst>
        <pc:spChg chg="mod">
          <ac:chgData name="Veronica Marrapodi" userId="3bb29e30-956d-461e-8802-baf699497146" providerId="ADAL" clId="{3D7E3A80-0AA2-437E-8216-953CC1F70E13}" dt="2023-11-04T17:38:27.125" v="2910" actId="6549"/>
          <ac:spMkLst>
            <pc:docMk/>
            <pc:sldMk cId="655058701" sldId="267"/>
            <ac:spMk id="2" creationId="{632DBC2F-9A80-1ECA-51CD-A1C0F2BCD635}"/>
          </ac:spMkLst>
        </pc:spChg>
        <pc:spChg chg="mod">
          <ac:chgData name="Veronica Marrapodi" userId="3bb29e30-956d-461e-8802-baf699497146" providerId="ADAL" clId="{3D7E3A80-0AA2-437E-8216-953CC1F70E13}" dt="2023-11-04T17:38:30.508" v="2911" actId="1076"/>
          <ac:spMkLst>
            <pc:docMk/>
            <pc:sldMk cId="655058701" sldId="267"/>
            <ac:spMk id="4" creationId="{CABA477C-3DB9-0D1B-1493-2379CBE1B71E}"/>
          </ac:spMkLst>
        </pc:spChg>
      </pc:sldChg>
      <pc:sldChg chg="modSp del mod">
        <pc:chgData name="Veronica Marrapodi" userId="3bb29e30-956d-461e-8802-baf699497146" providerId="ADAL" clId="{3D7E3A80-0AA2-437E-8216-953CC1F70E13}" dt="2023-11-04T17:37:06.171" v="2856" actId="2696"/>
        <pc:sldMkLst>
          <pc:docMk/>
          <pc:sldMk cId="1383834154" sldId="268"/>
        </pc:sldMkLst>
        <pc:spChg chg="mod">
          <ac:chgData name="Veronica Marrapodi" userId="3bb29e30-956d-461e-8802-baf699497146" providerId="ADAL" clId="{3D7E3A80-0AA2-437E-8216-953CC1F70E13}" dt="2023-11-04T17:36:54.481" v="2855" actId="255"/>
          <ac:spMkLst>
            <pc:docMk/>
            <pc:sldMk cId="1383834154" sldId="268"/>
            <ac:spMk id="2" creationId="{4F19E422-A74A-32E8-3EDF-7DBD5634B083}"/>
          </ac:spMkLst>
        </pc:spChg>
      </pc:sldChg>
      <pc:sldChg chg="del">
        <pc:chgData name="Veronica Marrapodi" userId="3bb29e30-956d-461e-8802-baf699497146" providerId="ADAL" clId="{3D7E3A80-0AA2-437E-8216-953CC1F70E13}" dt="2023-11-03T17:25:42.158" v="4" actId="47"/>
        <pc:sldMkLst>
          <pc:docMk/>
          <pc:sldMk cId="2815156642" sldId="269"/>
        </pc:sldMkLst>
      </pc:sldChg>
      <pc:sldChg chg="modSp mod">
        <pc:chgData name="Veronica Marrapodi" userId="3bb29e30-956d-461e-8802-baf699497146" providerId="ADAL" clId="{3D7E3A80-0AA2-437E-8216-953CC1F70E13}" dt="2023-11-04T17:52:35.812" v="3671" actId="1076"/>
        <pc:sldMkLst>
          <pc:docMk/>
          <pc:sldMk cId="3192209024" sldId="270"/>
        </pc:sldMkLst>
        <pc:spChg chg="mod">
          <ac:chgData name="Veronica Marrapodi" userId="3bb29e30-956d-461e-8802-baf699497146" providerId="ADAL" clId="{3D7E3A80-0AA2-437E-8216-953CC1F70E13}" dt="2023-11-04T17:37:48.166" v="2865" actId="6549"/>
          <ac:spMkLst>
            <pc:docMk/>
            <pc:sldMk cId="3192209024" sldId="270"/>
            <ac:spMk id="2" creationId="{1D9599BD-6B55-861E-403B-F07430EDFB8B}"/>
          </ac:spMkLst>
        </pc:spChg>
        <pc:spChg chg="mod">
          <ac:chgData name="Veronica Marrapodi" userId="3bb29e30-956d-461e-8802-baf699497146" providerId="ADAL" clId="{3D7E3A80-0AA2-437E-8216-953CC1F70E13}" dt="2023-11-04T17:52:35.812" v="3671" actId="1076"/>
          <ac:spMkLst>
            <pc:docMk/>
            <pc:sldMk cId="3192209024" sldId="270"/>
            <ac:spMk id="4" creationId="{E43DA225-F9C3-B163-C171-7D3EFF5CF273}"/>
          </ac:spMkLst>
        </pc:spChg>
      </pc:sldChg>
      <pc:sldChg chg="addSp delSp modSp new mod">
        <pc:chgData name="Veronica Marrapodi" userId="3bb29e30-956d-461e-8802-baf699497146" providerId="ADAL" clId="{3D7E3A80-0AA2-437E-8216-953CC1F70E13}" dt="2023-11-04T17:55:26.500" v="3742" actId="1076"/>
        <pc:sldMkLst>
          <pc:docMk/>
          <pc:sldMk cId="2677255615" sldId="271"/>
        </pc:sldMkLst>
        <pc:spChg chg="del">
          <ac:chgData name="Veronica Marrapodi" userId="3bb29e30-956d-461e-8802-baf699497146" providerId="ADAL" clId="{3D7E3A80-0AA2-437E-8216-953CC1F70E13}" dt="2023-11-03T17:30:15.530" v="32" actId="478"/>
          <ac:spMkLst>
            <pc:docMk/>
            <pc:sldMk cId="2677255615" sldId="271"/>
            <ac:spMk id="2" creationId="{1012D34D-DD87-7BC7-E232-88A7ED0E7475}"/>
          </ac:spMkLst>
        </pc:spChg>
        <pc:spChg chg="add mod">
          <ac:chgData name="Veronica Marrapodi" userId="3bb29e30-956d-461e-8802-baf699497146" providerId="ADAL" clId="{3D7E3A80-0AA2-437E-8216-953CC1F70E13}" dt="2023-11-04T17:55:26.500" v="3742" actId="1076"/>
          <ac:spMkLst>
            <pc:docMk/>
            <pc:sldMk cId="2677255615" sldId="271"/>
            <ac:spMk id="2" creationId="{EF64EDF7-ED70-21CE-9479-681632BEF568}"/>
          </ac:spMkLst>
        </pc:spChg>
        <pc:spChg chg="mod">
          <ac:chgData name="Veronica Marrapodi" userId="3bb29e30-956d-461e-8802-baf699497146" providerId="ADAL" clId="{3D7E3A80-0AA2-437E-8216-953CC1F70E13}" dt="2023-11-04T17:55:10.229" v="3741" actId="6549"/>
          <ac:spMkLst>
            <pc:docMk/>
            <pc:sldMk cId="2677255615" sldId="271"/>
            <ac:spMk id="3" creationId="{A80F7D57-35CB-362A-7F3C-46CD2193C600}"/>
          </ac:spMkLst>
        </pc:spChg>
        <pc:spChg chg="mod">
          <ac:chgData name="Veronica Marrapodi" userId="3bb29e30-956d-461e-8802-baf699497146" providerId="ADAL" clId="{3D7E3A80-0AA2-437E-8216-953CC1F70E13}" dt="2023-11-04T17:53:32.276" v="3681" actId="1076"/>
          <ac:spMkLst>
            <pc:docMk/>
            <pc:sldMk cId="2677255615" sldId="271"/>
            <ac:spMk id="4" creationId="{3E9DBB6D-7BB8-B94D-AB74-7456727A7D2F}"/>
          </ac:spMkLst>
        </pc:spChg>
      </pc:sldChg>
      <pc:sldChg chg="addSp delSp modSp new mod">
        <pc:chgData name="Veronica Marrapodi" userId="3bb29e30-956d-461e-8802-baf699497146" providerId="ADAL" clId="{3D7E3A80-0AA2-437E-8216-953CC1F70E13}" dt="2023-11-04T17:53:24.963" v="3680" actId="1076"/>
        <pc:sldMkLst>
          <pc:docMk/>
          <pc:sldMk cId="3883660785" sldId="272"/>
        </pc:sldMkLst>
        <pc:spChg chg="del">
          <ac:chgData name="Veronica Marrapodi" userId="3bb29e30-956d-461e-8802-baf699497146" providerId="ADAL" clId="{3D7E3A80-0AA2-437E-8216-953CC1F70E13}" dt="2023-11-04T16:41:10.537" v="2044" actId="478"/>
          <ac:spMkLst>
            <pc:docMk/>
            <pc:sldMk cId="3883660785" sldId="272"/>
            <ac:spMk id="2" creationId="{F2F88D31-C94C-701C-F064-5BEBC410937B}"/>
          </ac:spMkLst>
        </pc:spChg>
        <pc:spChg chg="mod">
          <ac:chgData name="Veronica Marrapodi" userId="3bb29e30-956d-461e-8802-baf699497146" providerId="ADAL" clId="{3D7E3A80-0AA2-437E-8216-953CC1F70E13}" dt="2023-11-04T16:56:16.741" v="2209" actId="13926"/>
          <ac:spMkLst>
            <pc:docMk/>
            <pc:sldMk cId="3883660785" sldId="272"/>
            <ac:spMk id="3" creationId="{E6E4B62F-E650-FD82-2498-5E7CCF6F315C}"/>
          </ac:spMkLst>
        </pc:spChg>
        <pc:spChg chg="mod">
          <ac:chgData name="Veronica Marrapodi" userId="3bb29e30-956d-461e-8802-baf699497146" providerId="ADAL" clId="{3D7E3A80-0AA2-437E-8216-953CC1F70E13}" dt="2023-11-04T17:53:24.963" v="3680" actId="1076"/>
          <ac:spMkLst>
            <pc:docMk/>
            <pc:sldMk cId="3883660785" sldId="272"/>
            <ac:spMk id="4" creationId="{56247222-BE62-860E-1D42-BED8AE38DCE8}"/>
          </ac:spMkLst>
        </pc:spChg>
        <pc:spChg chg="add mod">
          <ac:chgData name="Veronica Marrapodi" userId="3bb29e30-956d-461e-8802-baf699497146" providerId="ADAL" clId="{3D7E3A80-0AA2-437E-8216-953CC1F70E13}" dt="2023-11-04T16:59:56.547" v="2236" actId="114"/>
          <ac:spMkLst>
            <pc:docMk/>
            <pc:sldMk cId="3883660785" sldId="272"/>
            <ac:spMk id="6" creationId="{4FAFFA5F-1B00-84AB-2641-96FBB7CFF07B}"/>
          </ac:spMkLst>
        </pc:spChg>
        <pc:spChg chg="add mod">
          <ac:chgData name="Veronica Marrapodi" userId="3bb29e30-956d-461e-8802-baf699497146" providerId="ADAL" clId="{3D7E3A80-0AA2-437E-8216-953CC1F70E13}" dt="2023-11-04T16:42:58.379" v="2075" actId="21"/>
          <ac:spMkLst>
            <pc:docMk/>
            <pc:sldMk cId="3883660785" sldId="272"/>
            <ac:spMk id="7" creationId="{6D0BED0C-8C36-2397-FADC-C2DEA747347B}"/>
          </ac:spMkLst>
        </pc:spChg>
        <pc:spChg chg="add mod">
          <ac:chgData name="Veronica Marrapodi" userId="3bb29e30-956d-461e-8802-baf699497146" providerId="ADAL" clId="{3D7E3A80-0AA2-437E-8216-953CC1F70E13}" dt="2023-11-04T17:04:00.652" v="2326" actId="13926"/>
          <ac:spMkLst>
            <pc:docMk/>
            <pc:sldMk cId="3883660785" sldId="272"/>
            <ac:spMk id="8" creationId="{40DB6FC1-1641-296B-BE59-D2305CD4DDA6}"/>
          </ac:spMkLst>
        </pc:spChg>
        <pc:spChg chg="add del mod">
          <ac:chgData name="Veronica Marrapodi" userId="3bb29e30-956d-461e-8802-baf699497146" providerId="ADAL" clId="{3D7E3A80-0AA2-437E-8216-953CC1F70E13}" dt="2023-11-04T16:45:24.135" v="2097"/>
          <ac:spMkLst>
            <pc:docMk/>
            <pc:sldMk cId="3883660785" sldId="272"/>
            <ac:spMk id="9" creationId="{527A805C-B0B2-A1A6-E68F-037F482F1216}"/>
          </ac:spMkLst>
        </pc:spChg>
        <pc:spChg chg="add mod">
          <ac:chgData name="Veronica Marrapodi" userId="3bb29e30-956d-461e-8802-baf699497146" providerId="ADAL" clId="{3D7E3A80-0AA2-437E-8216-953CC1F70E13}" dt="2023-11-04T16:59:12.409" v="2224" actId="255"/>
          <ac:spMkLst>
            <pc:docMk/>
            <pc:sldMk cId="3883660785" sldId="272"/>
            <ac:spMk id="10" creationId="{000DEA8F-C2BA-E364-F17B-5FBC22DC365A}"/>
          </ac:spMkLst>
        </pc:spChg>
      </pc:sldChg>
      <pc:sldChg chg="delSp modSp new mod">
        <pc:chgData name="Veronica Marrapodi" userId="3bb29e30-956d-461e-8802-baf699497146" providerId="ADAL" clId="{3D7E3A80-0AA2-437E-8216-953CC1F70E13}" dt="2023-11-04T17:53:15.676" v="3679" actId="1076"/>
        <pc:sldMkLst>
          <pc:docMk/>
          <pc:sldMk cId="3095356785" sldId="273"/>
        </pc:sldMkLst>
        <pc:spChg chg="del">
          <ac:chgData name="Veronica Marrapodi" userId="3bb29e30-956d-461e-8802-baf699497146" providerId="ADAL" clId="{3D7E3A80-0AA2-437E-8216-953CC1F70E13}" dt="2023-11-04T17:01:06.916" v="2239" actId="478"/>
          <ac:spMkLst>
            <pc:docMk/>
            <pc:sldMk cId="3095356785" sldId="273"/>
            <ac:spMk id="2" creationId="{B54DC62D-628A-2A1C-226B-1A8C92A743DD}"/>
          </ac:spMkLst>
        </pc:spChg>
        <pc:spChg chg="mod">
          <ac:chgData name="Veronica Marrapodi" userId="3bb29e30-956d-461e-8802-baf699497146" providerId="ADAL" clId="{3D7E3A80-0AA2-437E-8216-953CC1F70E13}" dt="2023-11-04T17:14:12.939" v="2529" actId="114"/>
          <ac:spMkLst>
            <pc:docMk/>
            <pc:sldMk cId="3095356785" sldId="273"/>
            <ac:spMk id="3" creationId="{992BB2C2-BEE1-5C11-3422-4F7D5B197C64}"/>
          </ac:spMkLst>
        </pc:spChg>
        <pc:spChg chg="mod">
          <ac:chgData name="Veronica Marrapodi" userId="3bb29e30-956d-461e-8802-baf699497146" providerId="ADAL" clId="{3D7E3A80-0AA2-437E-8216-953CC1F70E13}" dt="2023-11-04T17:53:15.676" v="3679" actId="1076"/>
          <ac:spMkLst>
            <pc:docMk/>
            <pc:sldMk cId="3095356785" sldId="273"/>
            <ac:spMk id="4" creationId="{017201E1-89D0-AC38-00EA-DDCF4CD263B4}"/>
          </ac:spMkLst>
        </pc:spChg>
      </pc:sldChg>
      <pc:sldChg chg="modSp add mod">
        <pc:chgData name="Veronica Marrapodi" userId="3bb29e30-956d-461e-8802-baf699497146" providerId="ADAL" clId="{3D7E3A80-0AA2-437E-8216-953CC1F70E13}" dt="2023-11-04T17:53:06.782" v="3677" actId="1076"/>
        <pc:sldMkLst>
          <pc:docMk/>
          <pc:sldMk cId="2753441856" sldId="274"/>
        </pc:sldMkLst>
        <pc:spChg chg="mod">
          <ac:chgData name="Veronica Marrapodi" userId="3bb29e30-956d-461e-8802-baf699497146" providerId="ADAL" clId="{3D7E3A80-0AA2-437E-8216-953CC1F70E13}" dt="2023-11-04T17:15:49.005" v="2590" actId="1076"/>
          <ac:spMkLst>
            <pc:docMk/>
            <pc:sldMk cId="2753441856" sldId="274"/>
            <ac:spMk id="3" creationId="{992BB2C2-BEE1-5C11-3422-4F7D5B197C64}"/>
          </ac:spMkLst>
        </pc:spChg>
        <pc:spChg chg="mod">
          <ac:chgData name="Veronica Marrapodi" userId="3bb29e30-956d-461e-8802-baf699497146" providerId="ADAL" clId="{3D7E3A80-0AA2-437E-8216-953CC1F70E13}" dt="2023-11-04T17:53:06.782" v="3677" actId="1076"/>
          <ac:spMkLst>
            <pc:docMk/>
            <pc:sldMk cId="2753441856" sldId="274"/>
            <ac:spMk id="4" creationId="{017201E1-89D0-AC38-00EA-DDCF4CD263B4}"/>
          </ac:spMkLst>
        </pc:spChg>
      </pc:sldChg>
      <pc:sldChg chg="addSp modSp add mod setBg">
        <pc:chgData name="Veronica Marrapodi" userId="3bb29e30-956d-461e-8802-baf699497146" providerId="ADAL" clId="{3D7E3A80-0AA2-437E-8216-953CC1F70E13}" dt="2023-11-04T17:52:59.155" v="3675" actId="1076"/>
        <pc:sldMkLst>
          <pc:docMk/>
          <pc:sldMk cId="925877452" sldId="275"/>
        </pc:sldMkLst>
        <pc:spChg chg="add mod">
          <ac:chgData name="Veronica Marrapodi" userId="3bb29e30-956d-461e-8802-baf699497146" providerId="ADAL" clId="{3D7E3A80-0AA2-437E-8216-953CC1F70E13}" dt="2023-11-04T17:25:00.685" v="2670" actId="1076"/>
          <ac:spMkLst>
            <pc:docMk/>
            <pc:sldMk cId="925877452" sldId="275"/>
            <ac:spMk id="2" creationId="{23A36124-8DBF-9BA6-0DEC-9D75A252568A}"/>
          </ac:spMkLst>
        </pc:spChg>
        <pc:spChg chg="mod">
          <ac:chgData name="Veronica Marrapodi" userId="3bb29e30-956d-461e-8802-baf699497146" providerId="ADAL" clId="{3D7E3A80-0AA2-437E-8216-953CC1F70E13}" dt="2023-11-04T17:25:40.866" v="2672" actId="207"/>
          <ac:spMkLst>
            <pc:docMk/>
            <pc:sldMk cId="925877452" sldId="275"/>
            <ac:spMk id="3" creationId="{992BB2C2-BEE1-5C11-3422-4F7D5B197C64}"/>
          </ac:spMkLst>
        </pc:spChg>
        <pc:spChg chg="mod">
          <ac:chgData name="Veronica Marrapodi" userId="3bb29e30-956d-461e-8802-baf699497146" providerId="ADAL" clId="{3D7E3A80-0AA2-437E-8216-953CC1F70E13}" dt="2023-11-04T17:52:59.155" v="3675" actId="1076"/>
          <ac:spMkLst>
            <pc:docMk/>
            <pc:sldMk cId="925877452" sldId="275"/>
            <ac:spMk id="4" creationId="{017201E1-89D0-AC38-00EA-DDCF4CD263B4}"/>
          </ac:spMkLst>
        </pc:spChg>
        <pc:spChg chg="mod">
          <ac:chgData name="Veronica Marrapodi" userId="3bb29e30-956d-461e-8802-baf699497146" providerId="ADAL" clId="{3D7E3A80-0AA2-437E-8216-953CC1F70E13}" dt="2023-11-04T17:21:53.914" v="2622"/>
          <ac:spMkLst>
            <pc:docMk/>
            <pc:sldMk cId="925877452" sldId="275"/>
            <ac:spMk id="5" creationId="{D37B83AC-7B8A-C263-9149-E49FB1EBE344}"/>
          </ac:spMkLst>
        </pc:spChg>
      </pc:sldChg>
      <pc:sldChg chg="addSp delSp modSp add mod">
        <pc:chgData name="Veronica Marrapodi" userId="3bb29e30-956d-461e-8802-baf699497146" providerId="ADAL" clId="{3D7E3A80-0AA2-437E-8216-953CC1F70E13}" dt="2023-11-04T17:52:49.723" v="3673" actId="14100"/>
        <pc:sldMkLst>
          <pc:docMk/>
          <pc:sldMk cId="717668531" sldId="276"/>
        </pc:sldMkLst>
        <pc:spChg chg="del">
          <ac:chgData name="Veronica Marrapodi" userId="3bb29e30-956d-461e-8802-baf699497146" providerId="ADAL" clId="{3D7E3A80-0AA2-437E-8216-953CC1F70E13}" dt="2023-11-04T17:27:17.761" v="2704" actId="478"/>
          <ac:spMkLst>
            <pc:docMk/>
            <pc:sldMk cId="717668531" sldId="276"/>
            <ac:spMk id="2" creationId="{23A36124-8DBF-9BA6-0DEC-9D75A252568A}"/>
          </ac:spMkLst>
        </pc:spChg>
        <pc:spChg chg="mod">
          <ac:chgData name="Veronica Marrapodi" userId="3bb29e30-956d-461e-8802-baf699497146" providerId="ADAL" clId="{3D7E3A80-0AA2-437E-8216-953CC1F70E13}" dt="2023-11-04T17:30:49.911" v="2742" actId="207"/>
          <ac:spMkLst>
            <pc:docMk/>
            <pc:sldMk cId="717668531" sldId="276"/>
            <ac:spMk id="3" creationId="{992BB2C2-BEE1-5C11-3422-4F7D5B197C64}"/>
          </ac:spMkLst>
        </pc:spChg>
        <pc:spChg chg="mod">
          <ac:chgData name="Veronica Marrapodi" userId="3bb29e30-956d-461e-8802-baf699497146" providerId="ADAL" clId="{3D7E3A80-0AA2-437E-8216-953CC1F70E13}" dt="2023-11-04T17:52:49.723" v="3673" actId="14100"/>
          <ac:spMkLst>
            <pc:docMk/>
            <pc:sldMk cId="717668531" sldId="276"/>
            <ac:spMk id="4" creationId="{017201E1-89D0-AC38-00EA-DDCF4CD263B4}"/>
          </ac:spMkLst>
        </pc:spChg>
        <pc:picChg chg="add mod">
          <ac:chgData name="Veronica Marrapodi" userId="3bb29e30-956d-461e-8802-baf699497146" providerId="ADAL" clId="{3D7E3A80-0AA2-437E-8216-953CC1F70E13}" dt="2023-11-04T17:30:24.156" v="2740" actId="1076"/>
          <ac:picMkLst>
            <pc:docMk/>
            <pc:sldMk cId="717668531" sldId="276"/>
            <ac:picMk id="6" creationId="{8706B526-8B84-AE28-9ADF-8BDF1E19114F}"/>
          </ac:picMkLst>
        </pc:picChg>
      </pc:sldChg>
      <pc:sldChg chg="delSp modSp add mod ord">
        <pc:chgData name="Veronica Marrapodi" userId="3bb29e30-956d-461e-8802-baf699497146" providerId="ADAL" clId="{3D7E3A80-0AA2-437E-8216-953CC1F70E13}" dt="2023-11-04T17:52:32.116" v="3670" actId="1076"/>
        <pc:sldMkLst>
          <pc:docMk/>
          <pc:sldMk cId="2154647458" sldId="277"/>
        </pc:sldMkLst>
        <pc:spChg chg="del">
          <ac:chgData name="Veronica Marrapodi" userId="3bb29e30-956d-461e-8802-baf699497146" providerId="ADAL" clId="{3D7E3A80-0AA2-437E-8216-953CC1F70E13}" dt="2023-11-04T17:44:14.616" v="3117" actId="478"/>
          <ac:spMkLst>
            <pc:docMk/>
            <pc:sldMk cId="2154647458" sldId="277"/>
            <ac:spMk id="2" creationId="{23A36124-8DBF-9BA6-0DEC-9D75A252568A}"/>
          </ac:spMkLst>
        </pc:spChg>
        <pc:spChg chg="mod">
          <ac:chgData name="Veronica Marrapodi" userId="3bb29e30-956d-461e-8802-baf699497146" providerId="ADAL" clId="{3D7E3A80-0AA2-437E-8216-953CC1F70E13}" dt="2023-11-04T17:47:40.572" v="3461" actId="1076"/>
          <ac:spMkLst>
            <pc:docMk/>
            <pc:sldMk cId="2154647458" sldId="277"/>
            <ac:spMk id="3" creationId="{992BB2C2-BEE1-5C11-3422-4F7D5B197C64}"/>
          </ac:spMkLst>
        </pc:spChg>
        <pc:spChg chg="mod">
          <ac:chgData name="Veronica Marrapodi" userId="3bb29e30-956d-461e-8802-baf699497146" providerId="ADAL" clId="{3D7E3A80-0AA2-437E-8216-953CC1F70E13}" dt="2023-11-04T17:52:32.116" v="3670" actId="1076"/>
          <ac:spMkLst>
            <pc:docMk/>
            <pc:sldMk cId="2154647458" sldId="277"/>
            <ac:spMk id="4" creationId="{017201E1-89D0-AC38-00EA-DDCF4CD263B4}"/>
          </ac:spMkLst>
        </pc:spChg>
      </pc:sldChg>
      <pc:sldChg chg="addSp modSp add mod">
        <pc:chgData name="Veronica Marrapodi" userId="3bb29e30-956d-461e-8802-baf699497146" providerId="ADAL" clId="{3D7E3A80-0AA2-437E-8216-953CC1F70E13}" dt="2023-11-04T17:58:04.702" v="3756" actId="14100"/>
        <pc:sldMkLst>
          <pc:docMk/>
          <pc:sldMk cId="3439295592" sldId="278"/>
        </pc:sldMkLst>
        <pc:spChg chg="add mod">
          <ac:chgData name="Veronica Marrapodi" userId="3bb29e30-956d-461e-8802-baf699497146" providerId="ADAL" clId="{3D7E3A80-0AA2-437E-8216-953CC1F70E13}" dt="2023-11-04T17:57:48.238" v="3754" actId="113"/>
          <ac:spMkLst>
            <pc:docMk/>
            <pc:sldMk cId="3439295592" sldId="278"/>
            <ac:spMk id="2" creationId="{0E67551F-1DE7-9F09-ED08-6C92BB6E86AD}"/>
          </ac:spMkLst>
        </pc:spChg>
        <pc:spChg chg="mod">
          <ac:chgData name="Veronica Marrapodi" userId="3bb29e30-956d-461e-8802-baf699497146" providerId="ADAL" clId="{3D7E3A80-0AA2-437E-8216-953CC1F70E13}" dt="2023-11-04T17:57:28.115" v="3748" actId="1076"/>
          <ac:spMkLst>
            <pc:docMk/>
            <pc:sldMk cId="3439295592" sldId="278"/>
            <ac:spMk id="3" creationId="{992BB2C2-BEE1-5C11-3422-4F7D5B197C64}"/>
          </ac:spMkLst>
        </pc:spChg>
        <pc:spChg chg="mod">
          <ac:chgData name="Veronica Marrapodi" userId="3bb29e30-956d-461e-8802-baf699497146" providerId="ADAL" clId="{3D7E3A80-0AA2-437E-8216-953CC1F70E13}" dt="2023-11-04T17:58:04.702" v="3756" actId="14100"/>
          <ac:spMkLst>
            <pc:docMk/>
            <pc:sldMk cId="3439295592" sldId="278"/>
            <ac:spMk id="4" creationId="{017201E1-89D0-AC38-00EA-DDCF4CD263B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587641-6493-4135-A205-981D81150C8A}" type="datetimeFigureOut">
              <a:rPr lang="it-IT" smtClean="0"/>
              <a:t>04/11/2023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2352B6-1226-496D-883F-13CC159F33B2}" type="slidenum">
              <a:rPr lang="it-IT" smtClean="0"/>
              <a:t>‹N›</a:t>
            </a:fld>
            <a:endParaRPr lang="it-IT"/>
          </a:p>
        </p:txBody>
      </p:sp>
    </p:spTree>
    <p:extLst>
      <p:ext uri="{BB962C8B-B14F-4D97-AF65-F5344CB8AC3E}">
        <p14:creationId xmlns:p14="http://schemas.microsoft.com/office/powerpoint/2010/main" val="2733058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82A8B743-0442-4FFC-AF2A-C5D0B3ACEB02}" type="datetime1">
              <a:rPr lang="it-IT" smtClean="0"/>
              <a:t>04/11/2023</a:t>
            </a:fld>
            <a:endParaRPr lang="it-IT"/>
          </a:p>
        </p:txBody>
      </p:sp>
      <p:sp>
        <p:nvSpPr>
          <p:cNvPr id="5" name="Footer Placeholder 4"/>
          <p:cNvSpPr>
            <a:spLocks noGrp="1"/>
          </p:cNvSpPr>
          <p:nvPr>
            <p:ph type="ftr" sz="quarter" idx="11"/>
          </p:nvPr>
        </p:nvSpPr>
        <p:spPr/>
        <p:txBody>
          <a:bodyPr/>
          <a:lstStyle/>
          <a:p>
            <a:r>
              <a:rPr lang="it-IT"/>
              <a:t>Dr.ssa Veronica Marrapodi – Giudice della Sezione Prima civile presso il Tribunale di Bergamo</a:t>
            </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2C6EA2E-AD8D-452A-9FF7-1ECB847D1C68}" type="slidenum">
              <a:rPr lang="it-IT" smtClean="0"/>
              <a:t>‹N›</a:t>
            </a:fld>
            <a:endParaRPr lang="it-IT"/>
          </a:p>
        </p:txBody>
      </p:sp>
    </p:spTree>
    <p:extLst>
      <p:ext uri="{BB962C8B-B14F-4D97-AF65-F5344CB8AC3E}">
        <p14:creationId xmlns:p14="http://schemas.microsoft.com/office/powerpoint/2010/main" val="3490118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97BA58E-5A47-4448-BF34-6141D3DA6A1E}" type="datetime1">
              <a:rPr lang="it-IT" smtClean="0"/>
              <a:t>04/11/2023</a:t>
            </a:fld>
            <a:endParaRPr lang="it-IT"/>
          </a:p>
        </p:txBody>
      </p:sp>
      <p:sp>
        <p:nvSpPr>
          <p:cNvPr id="5" name="Footer Placeholder 4"/>
          <p:cNvSpPr>
            <a:spLocks noGrp="1"/>
          </p:cNvSpPr>
          <p:nvPr>
            <p:ph type="ftr" sz="quarter" idx="11"/>
          </p:nvPr>
        </p:nvSpPr>
        <p:spPr/>
        <p:txBody>
          <a:bodyPr/>
          <a:lstStyle/>
          <a:p>
            <a:r>
              <a:rPr lang="it-IT"/>
              <a:t>Dr.ssa Veronica Marrapodi – Giudice della Sezione Prima civile presso il Tribunale di Bergamo</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2C6EA2E-AD8D-452A-9FF7-1ECB847D1C68}" type="slidenum">
              <a:rPr lang="it-IT" smtClean="0"/>
              <a:t>‹N›</a:t>
            </a:fld>
            <a:endParaRPr lang="it-IT"/>
          </a:p>
        </p:txBody>
      </p:sp>
    </p:spTree>
    <p:extLst>
      <p:ext uri="{BB962C8B-B14F-4D97-AF65-F5344CB8AC3E}">
        <p14:creationId xmlns:p14="http://schemas.microsoft.com/office/powerpoint/2010/main" val="2453653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0DB14941-C521-45F8-A2C3-1166A475F2BA}" type="datetime1">
              <a:rPr lang="it-IT" smtClean="0"/>
              <a:t>04/11/2023</a:t>
            </a:fld>
            <a:endParaRPr lang="it-IT"/>
          </a:p>
        </p:txBody>
      </p:sp>
      <p:sp>
        <p:nvSpPr>
          <p:cNvPr id="5" name="Footer Placeholder 4"/>
          <p:cNvSpPr>
            <a:spLocks noGrp="1"/>
          </p:cNvSpPr>
          <p:nvPr>
            <p:ph type="ftr" sz="quarter" idx="11"/>
          </p:nvPr>
        </p:nvSpPr>
        <p:spPr/>
        <p:txBody>
          <a:bodyPr/>
          <a:lstStyle/>
          <a:p>
            <a:r>
              <a:rPr lang="it-IT"/>
              <a:t>Dr.ssa Veronica Marrapodi – Giudice della Sezione Prima civile presso il Tribunale di Bergamo</a:t>
            </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2C6EA2E-AD8D-452A-9FF7-1ECB847D1C68}" type="slidenum">
              <a:rPr lang="it-IT" smtClean="0"/>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240059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8E637D0C-07A9-48F1-8C8A-4B360AD1B5F8}" type="datetime1">
              <a:rPr lang="it-IT" smtClean="0"/>
              <a:t>04/11/2023</a:t>
            </a:fld>
            <a:endParaRPr lang="it-IT"/>
          </a:p>
        </p:txBody>
      </p:sp>
      <p:sp>
        <p:nvSpPr>
          <p:cNvPr id="6" name="Footer Placeholder 5"/>
          <p:cNvSpPr>
            <a:spLocks noGrp="1"/>
          </p:cNvSpPr>
          <p:nvPr>
            <p:ph type="ftr" sz="quarter" idx="11"/>
          </p:nvPr>
        </p:nvSpPr>
        <p:spPr/>
        <p:txBody>
          <a:bodyPr/>
          <a:lstStyle/>
          <a:p>
            <a:r>
              <a:rPr lang="it-IT"/>
              <a:t>Dr.ssa Veronica Marrapodi – Giudice della Sezione Prima civile presso il Tribunale di Bergamo</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2C6EA2E-AD8D-452A-9FF7-1ECB847D1C68}" type="slidenum">
              <a:rPr lang="it-IT" smtClean="0"/>
              <a:t>‹N›</a:t>
            </a:fld>
            <a:endParaRPr lang="it-IT"/>
          </a:p>
        </p:txBody>
      </p:sp>
    </p:spTree>
    <p:extLst>
      <p:ext uri="{BB962C8B-B14F-4D97-AF65-F5344CB8AC3E}">
        <p14:creationId xmlns:p14="http://schemas.microsoft.com/office/powerpoint/2010/main" val="3436110594"/>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8E637D0C-07A9-48F1-8C8A-4B360AD1B5F8}" type="datetime1">
              <a:rPr lang="it-IT" smtClean="0"/>
              <a:t>04/11/2023</a:t>
            </a:fld>
            <a:endParaRPr lang="it-IT"/>
          </a:p>
        </p:txBody>
      </p:sp>
      <p:sp>
        <p:nvSpPr>
          <p:cNvPr id="6" name="Footer Placeholder 5"/>
          <p:cNvSpPr>
            <a:spLocks noGrp="1"/>
          </p:cNvSpPr>
          <p:nvPr>
            <p:ph type="ftr" sz="quarter" idx="11"/>
          </p:nvPr>
        </p:nvSpPr>
        <p:spPr/>
        <p:txBody>
          <a:bodyPr/>
          <a:lstStyle/>
          <a:p>
            <a:r>
              <a:rPr lang="it-IT"/>
              <a:t>Dr.ssa Veronica Marrapodi – Giudice della Sezione Prima civile presso il Tribunale di Bergamo</a:t>
            </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2C6EA2E-AD8D-452A-9FF7-1ECB847D1C68}" type="slidenum">
              <a:rPr lang="it-IT" smtClean="0"/>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65525819"/>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8E637D0C-07A9-48F1-8C8A-4B360AD1B5F8}" type="datetime1">
              <a:rPr lang="it-IT" smtClean="0"/>
              <a:t>04/11/2023</a:t>
            </a:fld>
            <a:endParaRPr lang="it-IT"/>
          </a:p>
        </p:txBody>
      </p:sp>
      <p:sp>
        <p:nvSpPr>
          <p:cNvPr id="6" name="Footer Placeholder 5"/>
          <p:cNvSpPr>
            <a:spLocks noGrp="1"/>
          </p:cNvSpPr>
          <p:nvPr>
            <p:ph type="ftr" sz="quarter" idx="11"/>
          </p:nvPr>
        </p:nvSpPr>
        <p:spPr/>
        <p:txBody>
          <a:bodyPr/>
          <a:lstStyle/>
          <a:p>
            <a:r>
              <a:rPr lang="it-IT"/>
              <a:t>Dr.ssa Veronica Marrapodi – Giudice della Sezione Prima civile presso il Tribunale di Bergamo</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2C6EA2E-AD8D-452A-9FF7-1ECB847D1C68}" type="slidenum">
              <a:rPr lang="it-IT" smtClean="0"/>
              <a:t>‹N›</a:t>
            </a:fld>
            <a:endParaRPr lang="it-IT"/>
          </a:p>
        </p:txBody>
      </p:sp>
    </p:spTree>
    <p:extLst>
      <p:ext uri="{BB962C8B-B14F-4D97-AF65-F5344CB8AC3E}">
        <p14:creationId xmlns:p14="http://schemas.microsoft.com/office/powerpoint/2010/main" val="342306553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7C2CF9B-C0EE-4658-8FB5-24B704FE73A4}" type="datetime1">
              <a:rPr lang="it-IT" smtClean="0"/>
              <a:t>04/11/2023</a:t>
            </a:fld>
            <a:endParaRPr lang="it-IT"/>
          </a:p>
        </p:txBody>
      </p:sp>
      <p:sp>
        <p:nvSpPr>
          <p:cNvPr id="5" name="Footer Placeholder 4"/>
          <p:cNvSpPr>
            <a:spLocks noGrp="1"/>
          </p:cNvSpPr>
          <p:nvPr>
            <p:ph type="ftr" sz="quarter" idx="11"/>
          </p:nvPr>
        </p:nvSpPr>
        <p:spPr/>
        <p:txBody>
          <a:bodyPr/>
          <a:lstStyle/>
          <a:p>
            <a:r>
              <a:rPr lang="it-IT"/>
              <a:t>Dr.ssa Veronica Marrapodi – Giudice della Sezione Prima civile presso il Tribunale di Bergamo</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2C6EA2E-AD8D-452A-9FF7-1ECB847D1C68}" type="slidenum">
              <a:rPr lang="it-IT" smtClean="0"/>
              <a:t>‹N›</a:t>
            </a:fld>
            <a:endParaRPr lang="it-IT"/>
          </a:p>
        </p:txBody>
      </p:sp>
    </p:spTree>
    <p:extLst>
      <p:ext uri="{BB962C8B-B14F-4D97-AF65-F5344CB8AC3E}">
        <p14:creationId xmlns:p14="http://schemas.microsoft.com/office/powerpoint/2010/main" val="26893207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FA2F3C08-B45B-4F11-920E-D8F8AF2B5958}" type="datetime1">
              <a:rPr lang="it-IT" smtClean="0"/>
              <a:t>04/11/2023</a:t>
            </a:fld>
            <a:endParaRPr lang="it-IT"/>
          </a:p>
        </p:txBody>
      </p:sp>
      <p:sp>
        <p:nvSpPr>
          <p:cNvPr id="5" name="Footer Placeholder 4"/>
          <p:cNvSpPr>
            <a:spLocks noGrp="1"/>
          </p:cNvSpPr>
          <p:nvPr>
            <p:ph type="ftr" sz="quarter" idx="11"/>
          </p:nvPr>
        </p:nvSpPr>
        <p:spPr/>
        <p:txBody>
          <a:bodyPr/>
          <a:lstStyle/>
          <a:p>
            <a:r>
              <a:rPr lang="it-IT"/>
              <a:t>Dr.ssa Veronica Marrapodi – Giudice della Sezione Prima civile presso il Tribunale di Bergamo</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2C6EA2E-AD8D-452A-9FF7-1ECB847D1C68}" type="slidenum">
              <a:rPr lang="it-IT" smtClean="0"/>
              <a:t>‹N›</a:t>
            </a:fld>
            <a:endParaRPr lang="it-IT"/>
          </a:p>
        </p:txBody>
      </p:sp>
    </p:spTree>
    <p:extLst>
      <p:ext uri="{BB962C8B-B14F-4D97-AF65-F5344CB8AC3E}">
        <p14:creationId xmlns:p14="http://schemas.microsoft.com/office/powerpoint/2010/main" val="3564034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193DCCD-7082-4E0E-A782-F5BC0F524FDA}" type="datetime1">
              <a:rPr lang="it-IT" smtClean="0"/>
              <a:t>04/11/2023</a:t>
            </a:fld>
            <a:endParaRPr lang="it-IT"/>
          </a:p>
        </p:txBody>
      </p:sp>
      <p:sp>
        <p:nvSpPr>
          <p:cNvPr id="5" name="Footer Placeholder 4"/>
          <p:cNvSpPr>
            <a:spLocks noGrp="1"/>
          </p:cNvSpPr>
          <p:nvPr>
            <p:ph type="ftr" sz="quarter" idx="11"/>
          </p:nvPr>
        </p:nvSpPr>
        <p:spPr/>
        <p:txBody>
          <a:bodyPr/>
          <a:lstStyle/>
          <a:p>
            <a:r>
              <a:rPr lang="it-IT"/>
              <a:t>Dr.ssa Veronica Marrapodi – Giudice della Sezione Prima civile presso il Tribunale di Bergamo</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2C6EA2E-AD8D-452A-9FF7-1ECB847D1C68}" type="slidenum">
              <a:rPr lang="it-IT" smtClean="0"/>
              <a:t>‹N›</a:t>
            </a:fld>
            <a:endParaRPr lang="it-IT"/>
          </a:p>
        </p:txBody>
      </p:sp>
    </p:spTree>
    <p:extLst>
      <p:ext uri="{BB962C8B-B14F-4D97-AF65-F5344CB8AC3E}">
        <p14:creationId xmlns:p14="http://schemas.microsoft.com/office/powerpoint/2010/main" val="1892793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25677B1-C91B-4D05-B4BC-F42AC7F64055}" type="datetime1">
              <a:rPr lang="it-IT" smtClean="0"/>
              <a:t>04/11/2023</a:t>
            </a:fld>
            <a:endParaRPr lang="it-IT"/>
          </a:p>
        </p:txBody>
      </p:sp>
      <p:sp>
        <p:nvSpPr>
          <p:cNvPr id="5" name="Footer Placeholder 4"/>
          <p:cNvSpPr>
            <a:spLocks noGrp="1"/>
          </p:cNvSpPr>
          <p:nvPr>
            <p:ph type="ftr" sz="quarter" idx="11"/>
          </p:nvPr>
        </p:nvSpPr>
        <p:spPr/>
        <p:txBody>
          <a:bodyPr/>
          <a:lstStyle/>
          <a:p>
            <a:r>
              <a:rPr lang="it-IT"/>
              <a:t>Dr.ssa Veronica Marrapodi – Giudice della Sezione Prima civile presso il Tribunale di Bergamo</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2C6EA2E-AD8D-452A-9FF7-1ECB847D1C68}" type="slidenum">
              <a:rPr lang="it-IT" smtClean="0"/>
              <a:t>‹N›</a:t>
            </a:fld>
            <a:endParaRPr lang="it-IT"/>
          </a:p>
        </p:txBody>
      </p:sp>
    </p:spTree>
    <p:extLst>
      <p:ext uri="{BB962C8B-B14F-4D97-AF65-F5344CB8AC3E}">
        <p14:creationId xmlns:p14="http://schemas.microsoft.com/office/powerpoint/2010/main" val="496076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78671AA-9293-4DD3-95F9-6D52051B5E9D}" type="datetime1">
              <a:rPr lang="it-IT" smtClean="0"/>
              <a:t>04/11/2023</a:t>
            </a:fld>
            <a:endParaRPr lang="it-IT"/>
          </a:p>
        </p:txBody>
      </p:sp>
      <p:sp>
        <p:nvSpPr>
          <p:cNvPr id="6" name="Footer Placeholder 5"/>
          <p:cNvSpPr>
            <a:spLocks noGrp="1"/>
          </p:cNvSpPr>
          <p:nvPr>
            <p:ph type="ftr" sz="quarter" idx="11"/>
          </p:nvPr>
        </p:nvSpPr>
        <p:spPr/>
        <p:txBody>
          <a:bodyPr/>
          <a:lstStyle/>
          <a:p>
            <a:r>
              <a:rPr lang="it-IT"/>
              <a:t>Dr.ssa Veronica Marrapodi – Giudice della Sezione Prima civile presso il Tribunale di Bergamo</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2C6EA2E-AD8D-452A-9FF7-1ECB847D1C68}" type="slidenum">
              <a:rPr lang="it-IT" smtClean="0"/>
              <a:t>‹N›</a:t>
            </a:fld>
            <a:endParaRPr lang="it-IT"/>
          </a:p>
        </p:txBody>
      </p:sp>
    </p:spTree>
    <p:extLst>
      <p:ext uri="{BB962C8B-B14F-4D97-AF65-F5344CB8AC3E}">
        <p14:creationId xmlns:p14="http://schemas.microsoft.com/office/powerpoint/2010/main" val="2039689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F2BC6729-8404-4419-B08C-72DB9BB2008C}" type="datetime1">
              <a:rPr lang="it-IT" smtClean="0"/>
              <a:t>04/11/2023</a:t>
            </a:fld>
            <a:endParaRPr lang="it-IT"/>
          </a:p>
        </p:txBody>
      </p:sp>
      <p:sp>
        <p:nvSpPr>
          <p:cNvPr id="8" name="Footer Placeholder 7"/>
          <p:cNvSpPr>
            <a:spLocks noGrp="1"/>
          </p:cNvSpPr>
          <p:nvPr>
            <p:ph type="ftr" sz="quarter" idx="11"/>
          </p:nvPr>
        </p:nvSpPr>
        <p:spPr/>
        <p:txBody>
          <a:bodyPr/>
          <a:lstStyle/>
          <a:p>
            <a:r>
              <a:rPr lang="it-IT"/>
              <a:t>Dr.ssa Veronica Marrapodi – Giudice della Sezione Prima civile presso il Tribunale di Bergamo</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2C6EA2E-AD8D-452A-9FF7-1ECB847D1C68}" type="slidenum">
              <a:rPr lang="it-IT" smtClean="0"/>
              <a:t>‹N›</a:t>
            </a:fld>
            <a:endParaRPr lang="it-IT"/>
          </a:p>
        </p:txBody>
      </p:sp>
    </p:spTree>
    <p:extLst>
      <p:ext uri="{BB962C8B-B14F-4D97-AF65-F5344CB8AC3E}">
        <p14:creationId xmlns:p14="http://schemas.microsoft.com/office/powerpoint/2010/main" val="2246527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DD42EC4C-232C-41DB-B9FD-561134F6DA0D}" type="datetime1">
              <a:rPr lang="it-IT" smtClean="0"/>
              <a:t>04/11/2023</a:t>
            </a:fld>
            <a:endParaRPr lang="it-IT"/>
          </a:p>
        </p:txBody>
      </p:sp>
      <p:sp>
        <p:nvSpPr>
          <p:cNvPr id="4" name="Footer Placeholder 3"/>
          <p:cNvSpPr>
            <a:spLocks noGrp="1"/>
          </p:cNvSpPr>
          <p:nvPr>
            <p:ph type="ftr" sz="quarter" idx="11"/>
          </p:nvPr>
        </p:nvSpPr>
        <p:spPr/>
        <p:txBody>
          <a:bodyPr/>
          <a:lstStyle/>
          <a:p>
            <a:r>
              <a:rPr lang="it-IT"/>
              <a:t>Dr.ssa Veronica Marrapodi – Giudice della Sezione Prima civile presso il Tribunale di Bergamo</a:t>
            </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2C6EA2E-AD8D-452A-9FF7-1ECB847D1C68}" type="slidenum">
              <a:rPr lang="it-IT" smtClean="0"/>
              <a:t>‹N›</a:t>
            </a:fld>
            <a:endParaRPr lang="it-IT"/>
          </a:p>
        </p:txBody>
      </p:sp>
    </p:spTree>
    <p:extLst>
      <p:ext uri="{BB962C8B-B14F-4D97-AF65-F5344CB8AC3E}">
        <p14:creationId xmlns:p14="http://schemas.microsoft.com/office/powerpoint/2010/main" val="1187569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C7554D-E9C0-4435-855B-EEFCE03E8353}" type="datetime1">
              <a:rPr lang="it-IT" smtClean="0"/>
              <a:t>04/11/2023</a:t>
            </a:fld>
            <a:endParaRPr lang="it-IT"/>
          </a:p>
        </p:txBody>
      </p:sp>
      <p:sp>
        <p:nvSpPr>
          <p:cNvPr id="3" name="Footer Placeholder 2"/>
          <p:cNvSpPr>
            <a:spLocks noGrp="1"/>
          </p:cNvSpPr>
          <p:nvPr>
            <p:ph type="ftr" sz="quarter" idx="11"/>
          </p:nvPr>
        </p:nvSpPr>
        <p:spPr/>
        <p:txBody>
          <a:bodyPr/>
          <a:lstStyle/>
          <a:p>
            <a:r>
              <a:rPr lang="it-IT"/>
              <a:t>Dr.ssa Veronica Marrapodi – Giudice della Sezione Prima civile presso il Tribunale di Bergamo</a:t>
            </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2C6EA2E-AD8D-452A-9FF7-1ECB847D1C68}" type="slidenum">
              <a:rPr lang="it-IT" smtClean="0"/>
              <a:t>‹N›</a:t>
            </a:fld>
            <a:endParaRPr lang="it-IT"/>
          </a:p>
        </p:txBody>
      </p:sp>
    </p:spTree>
    <p:extLst>
      <p:ext uri="{BB962C8B-B14F-4D97-AF65-F5344CB8AC3E}">
        <p14:creationId xmlns:p14="http://schemas.microsoft.com/office/powerpoint/2010/main" val="4075527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E6D0EDF9-79C8-4B1D-93DA-DA8C42FDF72E}" type="datetime1">
              <a:rPr lang="it-IT" smtClean="0"/>
              <a:t>04/11/2023</a:t>
            </a:fld>
            <a:endParaRPr lang="it-IT"/>
          </a:p>
        </p:txBody>
      </p:sp>
      <p:sp>
        <p:nvSpPr>
          <p:cNvPr id="6" name="Footer Placeholder 5"/>
          <p:cNvSpPr>
            <a:spLocks noGrp="1"/>
          </p:cNvSpPr>
          <p:nvPr>
            <p:ph type="ftr" sz="quarter" idx="11"/>
          </p:nvPr>
        </p:nvSpPr>
        <p:spPr/>
        <p:txBody>
          <a:bodyPr/>
          <a:lstStyle/>
          <a:p>
            <a:r>
              <a:rPr lang="it-IT"/>
              <a:t>Dr.ssa Veronica Marrapodi – Giudice della Sezione Prima civile presso il Tribunale di Bergamo</a:t>
            </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2C6EA2E-AD8D-452A-9FF7-1ECB847D1C68}" type="slidenum">
              <a:rPr lang="it-IT" smtClean="0"/>
              <a:t>‹N›</a:t>
            </a:fld>
            <a:endParaRPr lang="it-IT"/>
          </a:p>
        </p:txBody>
      </p:sp>
    </p:spTree>
    <p:extLst>
      <p:ext uri="{BB962C8B-B14F-4D97-AF65-F5344CB8AC3E}">
        <p14:creationId xmlns:p14="http://schemas.microsoft.com/office/powerpoint/2010/main" val="1481776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E5313815-A8AC-4165-97A9-BB8047889275}" type="datetime1">
              <a:rPr lang="it-IT" smtClean="0"/>
              <a:t>04/11/2023</a:t>
            </a:fld>
            <a:endParaRPr lang="it-IT"/>
          </a:p>
        </p:txBody>
      </p:sp>
      <p:sp>
        <p:nvSpPr>
          <p:cNvPr id="6" name="Footer Placeholder 5"/>
          <p:cNvSpPr>
            <a:spLocks noGrp="1"/>
          </p:cNvSpPr>
          <p:nvPr>
            <p:ph type="ftr" sz="quarter" idx="11"/>
          </p:nvPr>
        </p:nvSpPr>
        <p:spPr/>
        <p:txBody>
          <a:bodyPr/>
          <a:lstStyle/>
          <a:p>
            <a:r>
              <a:rPr lang="it-IT"/>
              <a:t>Dr.ssa Veronica Marrapodi – Giudice della Sezione Prima civile presso il Tribunale di Bergamo</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2C6EA2E-AD8D-452A-9FF7-1ECB847D1C68}" type="slidenum">
              <a:rPr lang="it-IT" smtClean="0"/>
              <a:t>‹N›</a:t>
            </a:fld>
            <a:endParaRPr lang="it-IT"/>
          </a:p>
        </p:txBody>
      </p:sp>
    </p:spTree>
    <p:extLst>
      <p:ext uri="{BB962C8B-B14F-4D97-AF65-F5344CB8AC3E}">
        <p14:creationId xmlns:p14="http://schemas.microsoft.com/office/powerpoint/2010/main" val="3161197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E637D0C-07A9-48F1-8C8A-4B360AD1B5F8}" type="datetime1">
              <a:rPr lang="it-IT" smtClean="0"/>
              <a:t>04/11/2023</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it-IT"/>
              <a:t>Dr.ssa Veronica Marrapodi – Giudice della Sezione Prima civile presso il Tribunale di Bergamo</a:t>
            </a: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2C6EA2E-AD8D-452A-9FF7-1ECB847D1C68}" type="slidenum">
              <a:rPr lang="it-IT" smtClean="0"/>
              <a:t>‹N›</a:t>
            </a:fld>
            <a:endParaRPr lang="it-IT"/>
          </a:p>
        </p:txBody>
      </p:sp>
    </p:spTree>
    <p:extLst>
      <p:ext uri="{BB962C8B-B14F-4D97-AF65-F5344CB8AC3E}">
        <p14:creationId xmlns:p14="http://schemas.microsoft.com/office/powerpoint/2010/main" val="2320814313"/>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hf hd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consiglionazionaleforense.it/it/web/cnf/consigli-giudiziari/relazioni-annuali-dei-consigli-giudiziari/-/document_library/fW9UHatVAXJE/view_file/3118564#p_com_liferay_document_library_web_portlet_DLPortlet_INSTANCE_fW9UHatVAXJE" TargetMode="Externa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hyperlink" Target="https://www.ordineavvocatibergamo.it/notizie/protocollo-piano-genitoriale-tra-il-tribunale-di-bergamo-e-l-ordine-degli-avvocati-di-bergamo/5005"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a:extLst>
              <a:ext uri="{FF2B5EF4-FFF2-40B4-BE49-F238E27FC236}">
                <a16:creationId xmlns:a16="http://schemas.microsoft.com/office/drawing/2014/main" id="{64AB4779-C8DE-A82B-2BC3-32949A1713E5}"/>
              </a:ext>
            </a:extLst>
          </p:cNvPr>
          <p:cNvSpPr>
            <a:spLocks noGrp="1"/>
          </p:cNvSpPr>
          <p:nvPr>
            <p:ph type="sldNum" sz="quarter" idx="12"/>
          </p:nvPr>
        </p:nvSpPr>
        <p:spPr/>
        <p:txBody>
          <a:bodyPr/>
          <a:lstStyle/>
          <a:p>
            <a:fld id="{D2C6EA2E-AD8D-452A-9FF7-1ECB847D1C68}" type="slidenum">
              <a:rPr lang="it-IT" smtClean="0"/>
              <a:t>1</a:t>
            </a:fld>
            <a:endParaRPr lang="it-IT"/>
          </a:p>
        </p:txBody>
      </p:sp>
      <p:sp>
        <p:nvSpPr>
          <p:cNvPr id="6" name="CasellaDiTesto 5">
            <a:extLst>
              <a:ext uri="{FF2B5EF4-FFF2-40B4-BE49-F238E27FC236}">
                <a16:creationId xmlns:a16="http://schemas.microsoft.com/office/drawing/2014/main" id="{B43E0EC3-D2EB-874E-092E-4803ABB166E7}"/>
              </a:ext>
            </a:extLst>
          </p:cNvPr>
          <p:cNvSpPr txBox="1"/>
          <p:nvPr/>
        </p:nvSpPr>
        <p:spPr>
          <a:xfrm>
            <a:off x="851298" y="1179443"/>
            <a:ext cx="10489404" cy="4295984"/>
          </a:xfrm>
          <a:prstGeom prst="rect">
            <a:avLst/>
          </a:prstGeom>
          <a:noFill/>
        </p:spPr>
        <p:txBody>
          <a:bodyPr wrap="square" rtlCol="0">
            <a:spAutoFit/>
          </a:bodyPr>
          <a:lstStyle/>
          <a:p>
            <a:pPr algn="ctr">
              <a:lnSpc>
                <a:spcPct val="107000"/>
              </a:lnSpc>
              <a:spcAft>
                <a:spcPts val="800"/>
              </a:spcAft>
            </a:pPr>
            <a:r>
              <a:rPr lang="it-IT" sz="1800" b="1" kern="100" dirty="0">
                <a:solidFill>
                  <a:schemeClr val="accent1">
                    <a:lumMod val="60000"/>
                    <a:lumOff val="40000"/>
                  </a:schemeClr>
                </a:solidFill>
                <a:effectLst/>
                <a:latin typeface="Aptos Narrow" panose="020B0004020202020204" pitchFamily="34" charset="0"/>
                <a:ea typeface="Calibri" panose="020F0502020204030204" pitchFamily="34" charset="0"/>
                <a:cs typeface="Times New Roman" panose="02020603050405020304" pitchFamily="18" charset="0"/>
              </a:rPr>
              <a:t>CORSO ONLINE DI FORMAZIONE IN DIRITTO DI FAMIGLIA E MINORILE</a:t>
            </a:r>
            <a:endParaRPr lang="it-IT" sz="1800" kern="100" dirty="0">
              <a:solidFill>
                <a:schemeClr val="accent1">
                  <a:lumMod val="60000"/>
                  <a:lumOff val="40000"/>
                </a:schemeClr>
              </a:solidFill>
              <a:effectLst/>
              <a:latin typeface="Aptos Narrow" panose="020B000402020202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1800" kern="100" dirty="0">
                <a:solidFill>
                  <a:schemeClr val="accent1">
                    <a:lumMod val="60000"/>
                    <a:lumOff val="40000"/>
                  </a:schemeClr>
                </a:solidFill>
                <a:effectLst/>
                <a:latin typeface="Aptos Narrow" panose="020B0004020202020204" pitchFamily="34" charset="0"/>
                <a:ea typeface="Calibri" panose="020F0502020204030204" pitchFamily="34" charset="0"/>
                <a:cs typeface="Times New Roman" panose="02020603050405020304" pitchFamily="18" charset="0"/>
              </a:rPr>
              <a:t>Organizzato da A.I.D.I.F. - Avvocatura Italiana per i Diritti delle Famiglie</a:t>
            </a:r>
          </a:p>
          <a:p>
            <a:pPr algn="ctr">
              <a:lnSpc>
                <a:spcPct val="107000"/>
              </a:lnSpc>
              <a:spcAft>
                <a:spcPts val="800"/>
              </a:spcAft>
            </a:pPr>
            <a:endParaRPr lang="it-IT" sz="1800" kern="100" dirty="0">
              <a:solidFill>
                <a:schemeClr val="accent1">
                  <a:lumMod val="60000"/>
                  <a:lumOff val="40000"/>
                </a:schemeClr>
              </a:solidFill>
              <a:effectLst/>
              <a:latin typeface="Aptos Narrow" panose="020B000402020202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2000" b="1" kern="100" dirty="0">
                <a:effectLst/>
                <a:latin typeface="Aptos Narrow" panose="020B0004020202020204" pitchFamily="34" charset="0"/>
                <a:ea typeface="Calibri" panose="020F0502020204030204" pitchFamily="34" charset="0"/>
                <a:cs typeface="Times New Roman" panose="02020603050405020304" pitchFamily="18" charset="0"/>
              </a:rPr>
              <a:t>“Il NUOVO PROCEDIMENTO IN MATERIA DI PERSONE, MINORENNI E FAMIGLIE</a:t>
            </a:r>
          </a:p>
          <a:p>
            <a:pPr algn="ctr">
              <a:lnSpc>
                <a:spcPct val="107000"/>
              </a:lnSpc>
              <a:spcAft>
                <a:spcPts val="800"/>
              </a:spcAft>
            </a:pPr>
            <a:r>
              <a:rPr lang="it-IT" sz="2000" b="1" kern="100" dirty="0">
                <a:effectLst/>
                <a:latin typeface="Aptos Narrow" panose="020B0004020202020204" pitchFamily="34" charset="0"/>
                <a:ea typeface="Calibri" panose="020F0502020204030204" pitchFamily="34" charset="0"/>
                <a:cs typeface="Times New Roman" panose="02020603050405020304" pitchFamily="18" charset="0"/>
              </a:rPr>
              <a:t>(L. 206/2021 E D.LGS. 149/2022)”</a:t>
            </a:r>
            <a:endParaRPr lang="it-IT" sz="2000" kern="100" dirty="0">
              <a:effectLst/>
              <a:latin typeface="Aptos Narrow" panose="020B000402020202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it-IT" sz="2400" b="1" kern="100" dirty="0">
              <a:effectLst/>
              <a:latin typeface="Aptos Narrow" panose="020B000402020202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2400" b="1" kern="100" dirty="0">
                <a:effectLst/>
                <a:latin typeface="Aptos Narrow" panose="020B0004020202020204" pitchFamily="34" charset="0"/>
                <a:ea typeface="Calibri" panose="020F0502020204030204" pitchFamily="34" charset="0"/>
                <a:cs typeface="Times New Roman" panose="02020603050405020304" pitchFamily="18" charset="0"/>
              </a:rPr>
              <a:t>ASPETTI RELATIVI ALL’AFFIDAMENTO DEI FIGLI MINORI</a:t>
            </a:r>
            <a:endParaRPr lang="it-IT" sz="2400" kern="100" dirty="0">
              <a:effectLst/>
              <a:latin typeface="Aptos Narrow" panose="020B000402020202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2400" b="1" kern="100" dirty="0">
                <a:effectLst/>
                <a:latin typeface="Aptos Narrow" panose="020B0004020202020204" pitchFamily="34" charset="0"/>
                <a:ea typeface="Calibri" panose="020F0502020204030204" pitchFamily="34" charset="0"/>
                <a:cs typeface="Times New Roman" panose="02020603050405020304" pitchFamily="18" charset="0"/>
              </a:rPr>
              <a:t>Procedure consensuali e procedure giudiziali riguardanti l’affidamento dei figli minori delle coppie sposate e delle coppie di fatto</a:t>
            </a:r>
          </a:p>
          <a:p>
            <a:pPr algn="ctr">
              <a:lnSpc>
                <a:spcPct val="107000"/>
              </a:lnSpc>
              <a:spcAft>
                <a:spcPts val="800"/>
              </a:spcAft>
            </a:pPr>
            <a:r>
              <a:rPr lang="it-IT" sz="1600" kern="100" dirty="0">
                <a:solidFill>
                  <a:schemeClr val="accent1">
                    <a:lumMod val="60000"/>
                    <a:lumOff val="40000"/>
                  </a:schemeClr>
                </a:solidFill>
                <a:effectLst/>
                <a:latin typeface="Aptos Narrow" panose="020B0004020202020204" pitchFamily="34" charset="0"/>
                <a:ea typeface="Calibri" panose="020F0502020204030204" pitchFamily="34" charset="0"/>
                <a:cs typeface="Times New Roman" panose="02020603050405020304" pitchFamily="18" charset="0"/>
              </a:rPr>
              <a:t>Lunedì 6 novembre 2023</a:t>
            </a:r>
          </a:p>
        </p:txBody>
      </p:sp>
      <p:sp>
        <p:nvSpPr>
          <p:cNvPr id="2" name="Segnaposto piè di pagina 3">
            <a:extLst>
              <a:ext uri="{FF2B5EF4-FFF2-40B4-BE49-F238E27FC236}">
                <a16:creationId xmlns:a16="http://schemas.microsoft.com/office/drawing/2014/main" id="{8990780B-46C7-3E01-E965-8C57CB0E28E7}"/>
              </a:ext>
            </a:extLst>
          </p:cNvPr>
          <p:cNvSpPr>
            <a:spLocks noGrp="1"/>
          </p:cNvSpPr>
          <p:nvPr>
            <p:ph type="ftr" sz="quarter" idx="11"/>
          </p:nvPr>
        </p:nvSpPr>
        <p:spPr>
          <a:xfrm>
            <a:off x="6773663" y="6492875"/>
            <a:ext cx="7619999" cy="365125"/>
          </a:xfrm>
        </p:spPr>
        <p:txBody>
          <a:bodyPr/>
          <a:lstStyle/>
          <a:p>
            <a:r>
              <a:rPr lang="it-IT" dirty="0"/>
              <a:t>Dr.ssa Veronica Marrapodi – Giudice della Sezione Prima civile presso il Tribunale di Bergamo</a:t>
            </a:r>
          </a:p>
        </p:txBody>
      </p:sp>
    </p:spTree>
    <p:extLst>
      <p:ext uri="{BB962C8B-B14F-4D97-AF65-F5344CB8AC3E}">
        <p14:creationId xmlns:p14="http://schemas.microsoft.com/office/powerpoint/2010/main" val="3577163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2DBC2F-9A80-1ECA-51CD-A1C0F2BCD635}"/>
              </a:ext>
            </a:extLst>
          </p:cNvPr>
          <p:cNvSpPr>
            <a:spLocks noGrp="1"/>
          </p:cNvSpPr>
          <p:nvPr>
            <p:ph type="title"/>
          </p:nvPr>
        </p:nvSpPr>
        <p:spPr>
          <a:xfrm>
            <a:off x="2228296" y="574147"/>
            <a:ext cx="9250531" cy="5759648"/>
          </a:xfrm>
        </p:spPr>
        <p:txBody>
          <a:bodyPr>
            <a:normAutofit fontScale="90000"/>
          </a:bodyPr>
          <a:lstStyle/>
          <a:p>
            <a:r>
              <a:rPr lang="it-IT" sz="1700" dirty="0">
                <a:latin typeface="Aptos Narrow" panose="020B0004020202020204" pitchFamily="34" charset="0"/>
              </a:rPr>
              <a:t>Rigetto istanza di «indifferibile» per autorizzazione viaggio di istruzione:</a:t>
            </a:r>
            <a:br>
              <a:rPr lang="it-IT" sz="1700" dirty="0">
                <a:latin typeface="Aptos Narrow" panose="020B0004020202020204" pitchFamily="34" charset="0"/>
              </a:rPr>
            </a:br>
            <a:r>
              <a:rPr lang="it-IT" sz="1700" dirty="0">
                <a:solidFill>
                  <a:schemeClr val="tx1"/>
                </a:solidFill>
                <a:effectLst/>
                <a:latin typeface="Aptos Narrow" panose="020B0004020202020204" pitchFamily="34" charset="0"/>
                <a:ea typeface="Calibri" panose="020F0502020204030204" pitchFamily="34" charset="0"/>
              </a:rPr>
              <a:t>Nel ricorso introduttivo di separazione, la moglie aveva chiesto “</a:t>
            </a:r>
            <a:r>
              <a:rPr lang="it-IT" sz="1700" i="1" dirty="0">
                <a:solidFill>
                  <a:schemeClr val="tx1"/>
                </a:solidFill>
                <a:effectLst/>
                <a:latin typeface="Aptos Narrow" panose="020B0004020202020204" pitchFamily="34" charset="0"/>
                <a:ea typeface="Calibri" panose="020F0502020204030204" pitchFamily="34" charset="0"/>
              </a:rPr>
              <a:t>adottarsi </a:t>
            </a:r>
            <a:r>
              <a:rPr lang="it-IT" sz="1700" i="1" dirty="0" err="1">
                <a:solidFill>
                  <a:schemeClr val="tx1"/>
                </a:solidFill>
                <a:effectLst/>
                <a:latin typeface="Aptos Narrow" panose="020B0004020202020204" pitchFamily="34" charset="0"/>
                <a:ea typeface="Calibri" panose="020F0502020204030204" pitchFamily="34" charset="0"/>
              </a:rPr>
              <a:t>provv.ti</a:t>
            </a:r>
            <a:r>
              <a:rPr lang="it-IT" sz="1700" i="1" dirty="0">
                <a:solidFill>
                  <a:schemeClr val="tx1"/>
                </a:solidFill>
                <a:effectLst/>
                <a:latin typeface="Aptos Narrow" panose="020B0004020202020204" pitchFamily="34" charset="0"/>
                <a:ea typeface="Calibri" panose="020F0502020204030204" pitchFamily="34" charset="0"/>
              </a:rPr>
              <a:t> indifferibili ex art 473 bis 15 precipuamente: “autorizzare essa, sin da subito e con idoneo provvedimento indifferibile, ad assumere in via esclusiva ogni determinazione per la gestione delle esigenze scolastiche, sanitarie e ludiche della prole anche in riferimento proprio alla loro partecipazione a viaggi di istruzione in Italia e/o all’estero, di cui a breve quello in Umbria, compresa la possibilità di fare richiesta per essi figli di rilascio di documenti validi per l’espatrio”. </a:t>
            </a:r>
            <a:br>
              <a:rPr lang="it-IT" sz="1700" dirty="0">
                <a:solidFill>
                  <a:schemeClr val="tx1"/>
                </a:solidFill>
                <a:effectLst/>
                <a:latin typeface="Aptos Narrow" panose="020B0004020202020204" pitchFamily="34" charset="0"/>
                <a:ea typeface="Calibri" panose="020F0502020204030204" pitchFamily="34" charset="0"/>
              </a:rPr>
            </a:br>
            <a:r>
              <a:rPr lang="it-IT" sz="1700" dirty="0">
                <a:solidFill>
                  <a:schemeClr val="tx1"/>
                </a:solidFill>
                <a:effectLst/>
                <a:latin typeface="Aptos Narrow" panose="020B0004020202020204" pitchFamily="34" charset="0"/>
                <a:ea typeface="Calibri" panose="020F0502020204030204" pitchFamily="34" charset="0"/>
              </a:rPr>
              <a:t>Il Giudice ha rigettato l’istanza, e fissato l’udienza di merito, nello stesso decreto, senza disporre l’udienza di conferma, modifica</a:t>
            </a:r>
            <a:r>
              <a:rPr lang="it-IT" sz="1700" dirty="0">
                <a:solidFill>
                  <a:schemeClr val="tx1"/>
                </a:solidFill>
                <a:latin typeface="Aptos Narrow" panose="020B0004020202020204" pitchFamily="34" charset="0"/>
                <a:ea typeface="Calibri" panose="020F0502020204030204" pitchFamily="34" charset="0"/>
              </a:rPr>
              <a:t> o </a:t>
            </a:r>
            <a:r>
              <a:rPr lang="it-IT" sz="1700" dirty="0">
                <a:solidFill>
                  <a:schemeClr val="tx1"/>
                </a:solidFill>
                <a:effectLst/>
                <a:latin typeface="Aptos Narrow" panose="020B0004020202020204" pitchFamily="34" charset="0"/>
                <a:ea typeface="Calibri" panose="020F0502020204030204" pitchFamily="34" charset="0"/>
              </a:rPr>
              <a:t>revoca, così motivando: </a:t>
            </a:r>
            <a:br>
              <a:rPr lang="it-IT" sz="1700" dirty="0">
                <a:solidFill>
                  <a:schemeClr val="tx1"/>
                </a:solidFill>
                <a:effectLst/>
                <a:latin typeface="Aptos Narrow" panose="020B0004020202020204" pitchFamily="34" charset="0"/>
                <a:ea typeface="Calibri" panose="020F0502020204030204" pitchFamily="34" charset="0"/>
              </a:rPr>
            </a:br>
            <a:r>
              <a:rPr lang="it-IT" sz="1700" i="1" dirty="0">
                <a:solidFill>
                  <a:schemeClr val="tx1"/>
                </a:solidFill>
                <a:effectLst/>
                <a:latin typeface="Aptos Narrow" panose="020B0004020202020204" pitchFamily="34" charset="0"/>
                <a:ea typeface="Calibri" panose="020F0502020204030204" pitchFamily="34" charset="0"/>
              </a:rPr>
              <a:t>“</a:t>
            </a:r>
            <a:r>
              <a:rPr lang="it-IT" sz="1700" b="1" i="1" dirty="0">
                <a:solidFill>
                  <a:schemeClr val="tx1"/>
                </a:solidFill>
                <a:effectLst/>
                <a:latin typeface="Aptos Narrow" panose="020B0004020202020204" pitchFamily="34" charset="0"/>
                <a:ea typeface="Calibri" panose="020F0502020204030204" pitchFamily="34" charset="0"/>
              </a:rPr>
              <a:t>parte ricorrente non ha né dedotto né comprovato il pregiudizio “imminente ed irreparabile</a:t>
            </a:r>
            <a:r>
              <a:rPr lang="it-IT" sz="1700" i="1" dirty="0">
                <a:solidFill>
                  <a:schemeClr val="tx1"/>
                </a:solidFill>
                <a:effectLst/>
                <a:latin typeface="Aptos Narrow" panose="020B0004020202020204" pitchFamily="34" charset="0"/>
                <a:ea typeface="Calibri" panose="020F0502020204030204" pitchFamily="34" charset="0"/>
              </a:rPr>
              <a:t>” correlato al richiesto provv.to; </a:t>
            </a:r>
            <a:br>
              <a:rPr lang="it-IT" sz="1700" dirty="0">
                <a:solidFill>
                  <a:schemeClr val="tx1"/>
                </a:solidFill>
                <a:effectLst/>
                <a:latin typeface="Aptos Narrow" panose="020B0004020202020204" pitchFamily="34" charset="0"/>
                <a:ea typeface="Calibri" panose="020F0502020204030204" pitchFamily="34" charset="0"/>
              </a:rPr>
            </a:br>
            <a:r>
              <a:rPr lang="it-IT" sz="1700" i="1" dirty="0">
                <a:solidFill>
                  <a:schemeClr val="tx1"/>
                </a:solidFill>
                <a:effectLst/>
                <a:latin typeface="Aptos Narrow" panose="020B0004020202020204" pitchFamily="34" charset="0"/>
                <a:ea typeface="Calibri" panose="020F0502020204030204" pitchFamily="34" charset="0"/>
              </a:rPr>
              <a:t>… inoltre </a:t>
            </a:r>
            <a:r>
              <a:rPr lang="it-IT" sz="1700" b="1" i="1" dirty="0">
                <a:solidFill>
                  <a:schemeClr val="tx1"/>
                </a:solidFill>
                <a:effectLst/>
                <a:latin typeface="Aptos Narrow" panose="020B0004020202020204" pitchFamily="34" charset="0"/>
                <a:ea typeface="Calibri" panose="020F0502020204030204" pitchFamily="34" charset="0"/>
              </a:rPr>
              <a:t>non risulta essere verificata allo stato la volontà e l’interesse concreto dei minori </a:t>
            </a:r>
            <a:r>
              <a:rPr lang="it-IT" sz="1700" i="1" dirty="0">
                <a:solidFill>
                  <a:schemeClr val="tx1"/>
                </a:solidFill>
                <a:effectLst/>
                <a:latin typeface="Aptos Narrow" panose="020B0004020202020204" pitchFamily="34" charset="0"/>
                <a:ea typeface="Calibri" panose="020F0502020204030204" pitchFamily="34" charset="0"/>
              </a:rPr>
              <a:t>a partecipare alla iniziativa formativa , né tanto meno risulta verificato l’eventuale diniego di parte resistente rispetto al consenso per il viaggio studio, nel senso che non è né dedotto né comprovato che questi sia stato interpellato, non potendo presumersi un diniego stando a quanto allegato ovvero tre denunce della ricorrente a danno del resistente ex art. 570 </a:t>
            </a:r>
            <a:r>
              <a:rPr lang="it-IT" sz="1700" i="1" dirty="0" err="1">
                <a:solidFill>
                  <a:schemeClr val="tx1"/>
                </a:solidFill>
                <a:effectLst/>
                <a:latin typeface="Aptos Narrow" panose="020B0004020202020204" pitchFamily="34" charset="0"/>
                <a:ea typeface="Calibri" panose="020F0502020204030204" pitchFamily="34" charset="0"/>
              </a:rPr>
              <a:t>cp</a:t>
            </a:r>
            <a:r>
              <a:rPr lang="it-IT" sz="1700" i="1" dirty="0">
                <a:solidFill>
                  <a:schemeClr val="tx1"/>
                </a:solidFill>
                <a:effectLst/>
                <a:latin typeface="Aptos Narrow" panose="020B0004020202020204" pitchFamily="34" charset="0"/>
                <a:ea typeface="Calibri" panose="020F0502020204030204" pitchFamily="34" charset="0"/>
              </a:rPr>
              <a:t> con rinvio a giudizio dello stesso (la parte lamenta la mancata contribuzione economica in particolare) , né potendo avvalorare tale diniego la “rinuncia” in atti al viaggio Erasmus, visto che in essa risultano annoverati a giustificazione “motivi personali”; </a:t>
            </a:r>
            <a:br>
              <a:rPr lang="it-IT" sz="1700" dirty="0">
                <a:solidFill>
                  <a:schemeClr val="tx1"/>
                </a:solidFill>
                <a:effectLst/>
                <a:latin typeface="Aptos Narrow" panose="020B0004020202020204" pitchFamily="34" charset="0"/>
                <a:ea typeface="Calibri" panose="020F0502020204030204" pitchFamily="34" charset="0"/>
              </a:rPr>
            </a:br>
            <a:r>
              <a:rPr lang="it-IT" sz="1700" i="1" dirty="0">
                <a:solidFill>
                  <a:schemeClr val="tx1"/>
                </a:solidFill>
                <a:effectLst/>
                <a:latin typeface="Aptos Narrow" panose="020B0004020202020204" pitchFamily="34" charset="0"/>
                <a:ea typeface="Calibri" panose="020F0502020204030204" pitchFamily="34" charset="0"/>
              </a:rPr>
              <a:t>… </a:t>
            </a:r>
            <a:r>
              <a:rPr lang="it-IT" sz="1700" b="1" i="1" dirty="0">
                <a:solidFill>
                  <a:schemeClr val="tx1"/>
                </a:solidFill>
                <a:effectLst/>
                <a:latin typeface="Aptos Narrow" panose="020B0004020202020204" pitchFamily="34" charset="0"/>
                <a:ea typeface="Calibri" panose="020F0502020204030204" pitchFamily="34" charset="0"/>
              </a:rPr>
              <a:t>nella fattispecie, invece , è prospettabile ulteriore tutela</a:t>
            </a:r>
            <a:r>
              <a:rPr lang="it-IT" sz="1700" i="1" dirty="0">
                <a:solidFill>
                  <a:schemeClr val="tx1"/>
                </a:solidFill>
                <a:effectLst/>
                <a:latin typeface="Aptos Narrow" panose="020B0004020202020204" pitchFamily="34" charset="0"/>
                <a:ea typeface="Calibri" panose="020F0502020204030204" pitchFamily="34" charset="0"/>
              </a:rPr>
              <a:t>. Infatti </a:t>
            </a:r>
            <a:r>
              <a:rPr lang="it-IT" sz="1700" b="1" i="1" dirty="0">
                <a:solidFill>
                  <a:schemeClr val="tx1"/>
                </a:solidFill>
                <a:effectLst/>
                <a:latin typeface="Aptos Narrow" panose="020B0004020202020204" pitchFamily="34" charset="0"/>
                <a:ea typeface="Calibri" panose="020F0502020204030204" pitchFamily="34" charset="0"/>
              </a:rPr>
              <a:t>la istanza, tra l’altro non immediatamente inquadrabile “nei limiti delle domande proposte dalle parti” (come invece testualmente previsto dal dettato normativo) poteva essere teoricamente finalizzata ad azione per attuazione della statuizione vigente cioè la sentenza di separazione … – che ha statuito il regime di affido condiviso con potere della madre di assumere in via esclusiva decisioni circa la ordinaria amm.ne della prole ( azione ex art. 709 ter I c. cpc , con la novella ex art. 473 bis 38) ovvero in azione ex art. 316 cc </a:t>
            </a:r>
            <a:r>
              <a:rPr lang="it-IT" sz="1700" i="1" dirty="0">
                <a:solidFill>
                  <a:schemeClr val="tx1"/>
                </a:solidFill>
                <a:effectLst/>
                <a:latin typeface="Aptos Narrow" panose="020B0004020202020204" pitchFamily="34" charset="0"/>
                <a:ea typeface="Calibri" panose="020F0502020204030204" pitchFamily="34" charset="0"/>
              </a:rPr>
              <a:t>;  </a:t>
            </a:r>
            <a:br>
              <a:rPr lang="it-IT" sz="1700" dirty="0">
                <a:solidFill>
                  <a:schemeClr val="tx1"/>
                </a:solidFill>
                <a:effectLst/>
                <a:latin typeface="Aptos Narrow" panose="020B0004020202020204" pitchFamily="34" charset="0"/>
                <a:ea typeface="Calibri" panose="020F0502020204030204" pitchFamily="34" charset="0"/>
              </a:rPr>
            </a:br>
            <a:r>
              <a:rPr lang="it-IT" sz="1700" i="1" dirty="0">
                <a:solidFill>
                  <a:schemeClr val="tx1"/>
                </a:solidFill>
                <a:effectLst/>
                <a:latin typeface="Aptos Narrow" panose="020B0004020202020204" pitchFamily="34" charset="0"/>
                <a:ea typeface="Calibri" panose="020F0502020204030204" pitchFamily="34" charset="0"/>
              </a:rPr>
              <a:t>quindi alla luce di quanto appena dedotto NON SUSSISTONO i presupposti del richiesto provv.to ex art. 473 bis 15”</a:t>
            </a:r>
            <a:r>
              <a:rPr lang="it-IT" sz="1700" dirty="0">
                <a:solidFill>
                  <a:schemeClr val="tx1"/>
                </a:solidFill>
                <a:effectLst/>
                <a:latin typeface="Aptos Narrow" panose="020B0004020202020204" pitchFamily="34" charset="0"/>
                <a:ea typeface="Calibri" panose="020F0502020204030204" pitchFamily="34" charset="0"/>
              </a:rPr>
              <a:t>.</a:t>
            </a:r>
            <a:br>
              <a:rPr lang="it-IT" sz="1400" dirty="0">
                <a:solidFill>
                  <a:schemeClr val="tx1"/>
                </a:solidFill>
                <a:effectLst/>
                <a:latin typeface="Aptos Narrow" panose="020B0004020202020204" pitchFamily="34" charset="0"/>
                <a:ea typeface="Calibri" panose="020F0502020204030204" pitchFamily="34" charset="0"/>
              </a:rPr>
            </a:br>
            <a:r>
              <a:rPr lang="it-IT" sz="1700" dirty="0">
                <a:solidFill>
                  <a:schemeClr val="tx1"/>
                </a:solidFill>
                <a:effectLst/>
                <a:latin typeface="Aptos Narrow" panose="020B0004020202020204" pitchFamily="34" charset="0"/>
                <a:ea typeface="Calibri" panose="020F0502020204030204" pitchFamily="34" charset="0"/>
              </a:rPr>
              <a:t>(</a:t>
            </a:r>
            <a:r>
              <a:rPr lang="it-IT" sz="1700" dirty="0">
                <a:solidFill>
                  <a:schemeClr val="tx1"/>
                </a:solidFill>
                <a:latin typeface="Aptos Narrow" panose="020B0004020202020204" pitchFamily="34" charset="0"/>
                <a:ea typeface="Calibri" panose="020F0502020204030204" pitchFamily="34" charset="0"/>
              </a:rPr>
              <a:t>Tribunale di Nola – decreto del 07 marzo 2023).</a:t>
            </a:r>
            <a:endParaRPr lang="it-IT" sz="1700" dirty="0">
              <a:latin typeface="Aptos Narrow" panose="020B0004020202020204" pitchFamily="34" charset="0"/>
            </a:endParaRPr>
          </a:p>
        </p:txBody>
      </p:sp>
      <p:sp>
        <p:nvSpPr>
          <p:cNvPr id="4" name="Segnaposto piè di pagina 3">
            <a:extLst>
              <a:ext uri="{FF2B5EF4-FFF2-40B4-BE49-F238E27FC236}">
                <a16:creationId xmlns:a16="http://schemas.microsoft.com/office/drawing/2014/main" id="{CABA477C-3DB9-0D1B-1493-2379CBE1B71E}"/>
              </a:ext>
            </a:extLst>
          </p:cNvPr>
          <p:cNvSpPr>
            <a:spLocks noGrp="1"/>
          </p:cNvSpPr>
          <p:nvPr>
            <p:ph type="ftr" sz="quarter" idx="11"/>
          </p:nvPr>
        </p:nvSpPr>
        <p:spPr>
          <a:xfrm>
            <a:off x="6211410" y="6333795"/>
            <a:ext cx="5480590" cy="365125"/>
          </a:xfrm>
        </p:spPr>
        <p:txBody>
          <a:bodyPr/>
          <a:lstStyle/>
          <a:p>
            <a:r>
              <a:rPr lang="it-IT" dirty="0"/>
              <a:t>Dr.ssa Veronica Marrapodi – Giudice della Sezione Prima civile presso il Tribunale di Bergamo</a:t>
            </a:r>
          </a:p>
        </p:txBody>
      </p:sp>
      <p:sp>
        <p:nvSpPr>
          <p:cNvPr id="5" name="Segnaposto numero diapositiva 4">
            <a:extLst>
              <a:ext uri="{FF2B5EF4-FFF2-40B4-BE49-F238E27FC236}">
                <a16:creationId xmlns:a16="http://schemas.microsoft.com/office/drawing/2014/main" id="{91243645-B510-BB23-BE60-FFC95E0596C0}"/>
              </a:ext>
            </a:extLst>
          </p:cNvPr>
          <p:cNvSpPr>
            <a:spLocks noGrp="1"/>
          </p:cNvSpPr>
          <p:nvPr>
            <p:ph type="sldNum" sz="quarter" idx="12"/>
          </p:nvPr>
        </p:nvSpPr>
        <p:spPr/>
        <p:txBody>
          <a:bodyPr/>
          <a:lstStyle/>
          <a:p>
            <a:fld id="{D2C6EA2E-AD8D-452A-9FF7-1ECB847D1C68}" type="slidenum">
              <a:rPr lang="it-IT" smtClean="0"/>
              <a:t>10</a:t>
            </a:fld>
            <a:endParaRPr lang="it-IT"/>
          </a:p>
        </p:txBody>
      </p:sp>
    </p:spTree>
    <p:extLst>
      <p:ext uri="{BB962C8B-B14F-4D97-AF65-F5344CB8AC3E}">
        <p14:creationId xmlns:p14="http://schemas.microsoft.com/office/powerpoint/2010/main" val="655058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9599BD-6B55-861E-403B-F07430EDFB8B}"/>
              </a:ext>
            </a:extLst>
          </p:cNvPr>
          <p:cNvSpPr>
            <a:spLocks noGrp="1"/>
          </p:cNvSpPr>
          <p:nvPr>
            <p:ph type="title"/>
          </p:nvPr>
        </p:nvSpPr>
        <p:spPr>
          <a:xfrm>
            <a:off x="2166153" y="787782"/>
            <a:ext cx="8700115" cy="5009336"/>
          </a:xfrm>
        </p:spPr>
        <p:txBody>
          <a:bodyPr>
            <a:normAutofit/>
          </a:bodyPr>
          <a:lstStyle/>
          <a:p>
            <a:r>
              <a:rPr lang="it-IT" sz="1500" dirty="0">
                <a:latin typeface="Aptos Narrow" panose="020B0004020202020204" pitchFamily="34" charset="0"/>
              </a:rPr>
              <a:t>Adozione di «indifferibili» all’esito dell’udienza di comparizione personale delle parti:</a:t>
            </a:r>
            <a:br>
              <a:rPr lang="it-IT" sz="1500" dirty="0">
                <a:latin typeface="Aptos Narrow" panose="020B0004020202020204" pitchFamily="34" charset="0"/>
              </a:rPr>
            </a:br>
            <a:r>
              <a:rPr lang="it-IT" sz="1500" dirty="0">
                <a:solidFill>
                  <a:schemeClr val="tx1"/>
                </a:solidFill>
                <a:latin typeface="Aptos Narrow" panose="020B0004020202020204" pitchFamily="34" charset="0"/>
              </a:rPr>
              <a:t>«… </a:t>
            </a:r>
            <a:r>
              <a:rPr lang="it-IT" sz="1500" i="1" dirty="0">
                <a:solidFill>
                  <a:schemeClr val="tx1"/>
                </a:solidFill>
                <a:latin typeface="Aptos Narrow" panose="020B0004020202020204" pitchFamily="34" charset="0"/>
              </a:rPr>
              <a:t>Ritenuta l’insussistenza dei presupposti per l’adozione dei provvedimenti “inaudita altera parte”, veniva disposta l’instaurazione del contraddittorio sulla richiesta di emissione di provvedimento indifferibile. Si costituiva la resistente … </a:t>
            </a:r>
            <a:br>
              <a:rPr lang="it-IT" sz="1500" i="1" dirty="0">
                <a:solidFill>
                  <a:schemeClr val="tx1"/>
                </a:solidFill>
                <a:latin typeface="Aptos Narrow" panose="020B0004020202020204" pitchFamily="34" charset="0"/>
              </a:rPr>
            </a:br>
            <a:r>
              <a:rPr lang="it-IT" sz="1500" i="1" dirty="0">
                <a:solidFill>
                  <a:schemeClr val="tx1"/>
                </a:solidFill>
                <a:latin typeface="Aptos Narrow" panose="020B0004020202020204" pitchFamily="34" charset="0"/>
              </a:rPr>
              <a:t>All’udienza di comparizione il Giudice ha proceduto all’audizione personale di entrambe le parti e dei minori Sempronio e </a:t>
            </a:r>
            <a:r>
              <a:rPr lang="it-IT" sz="1500" i="1" dirty="0" err="1">
                <a:solidFill>
                  <a:schemeClr val="tx1"/>
                </a:solidFill>
                <a:latin typeface="Aptos Narrow" panose="020B0004020202020204" pitchFamily="34" charset="0"/>
              </a:rPr>
              <a:t>Mevia</a:t>
            </a:r>
            <a:r>
              <a:rPr lang="it-IT" sz="1500" i="1" dirty="0">
                <a:solidFill>
                  <a:schemeClr val="tx1"/>
                </a:solidFill>
                <a:latin typeface="Aptos Narrow" panose="020B0004020202020204" pitchFamily="34" charset="0"/>
              </a:rPr>
              <a:t>, riservando all’esito la decisione. … </a:t>
            </a:r>
            <a:br>
              <a:rPr lang="it-IT" sz="1500" i="1" dirty="0">
                <a:solidFill>
                  <a:schemeClr val="tx1"/>
                </a:solidFill>
                <a:latin typeface="Aptos Narrow" panose="020B0004020202020204" pitchFamily="34" charset="0"/>
              </a:rPr>
            </a:br>
            <a:r>
              <a:rPr lang="it-IT" sz="1500" i="1" dirty="0">
                <a:solidFill>
                  <a:schemeClr val="tx1"/>
                </a:solidFill>
                <a:latin typeface="Aptos Narrow" panose="020B0004020202020204" pitchFamily="34" charset="0"/>
              </a:rPr>
              <a:t>La domanda di emissione di provvedimento indifferibile formulata da Tizio, allo stato ed impregiudicata ogni diversa valutazione all’esito dell’instaurazione del contraddittorio sul merito del procedimento principale, va accolta nei termini di seguito esposti. … </a:t>
            </a:r>
            <a:br>
              <a:rPr lang="it-IT" sz="1500" i="1" dirty="0">
                <a:solidFill>
                  <a:schemeClr val="tx1"/>
                </a:solidFill>
                <a:latin typeface="Aptos Narrow" panose="020B0004020202020204" pitchFamily="34" charset="0"/>
              </a:rPr>
            </a:br>
            <a:r>
              <a:rPr lang="it-IT" sz="1500" b="1" i="1" dirty="0">
                <a:solidFill>
                  <a:schemeClr val="tx1"/>
                </a:solidFill>
                <a:latin typeface="Aptos Narrow" panose="020B0004020202020204" pitchFamily="34" charset="0"/>
              </a:rPr>
              <a:t>La valutazione complessiva delle allegazioni e delle dichiarazioni delle parti e dell’audizione dei minori induce a ritenere necessaria</a:t>
            </a:r>
            <a:r>
              <a:rPr lang="it-IT" sz="1500" i="1" dirty="0">
                <a:solidFill>
                  <a:schemeClr val="tx1"/>
                </a:solidFill>
                <a:latin typeface="Aptos Narrow" panose="020B0004020202020204" pitchFamily="34" charset="0"/>
              </a:rPr>
              <a:t>, nelle more della istruzione e definizione del merito del procedimento principale, </a:t>
            </a:r>
            <a:r>
              <a:rPr lang="it-IT" sz="1500" b="1" i="1" dirty="0">
                <a:solidFill>
                  <a:schemeClr val="tx1"/>
                </a:solidFill>
                <a:latin typeface="Aptos Narrow" panose="020B0004020202020204" pitchFamily="34" charset="0"/>
              </a:rPr>
              <a:t>l’immediata presa in carico del nucleo familiare da parte dei Servizi sociali del Comune di Marsala e del Servizio di Neuropsichiatria infantile territorialmente competente</a:t>
            </a:r>
            <a:r>
              <a:rPr lang="it-IT" sz="1500" i="1" dirty="0">
                <a:solidFill>
                  <a:schemeClr val="tx1"/>
                </a:solidFill>
                <a:latin typeface="Aptos Narrow" panose="020B0004020202020204" pitchFamily="34" charset="0"/>
              </a:rPr>
              <a:t>. I Servizi sociali e il Servizio di NPI, in sinergia tra loro, avranno cura di </a:t>
            </a:r>
            <a:r>
              <a:rPr lang="it-IT" sz="1500" b="1" i="1" dirty="0">
                <a:solidFill>
                  <a:schemeClr val="tx1"/>
                </a:solidFill>
                <a:latin typeface="Aptos Narrow" panose="020B0004020202020204" pitchFamily="34" charset="0"/>
              </a:rPr>
              <a:t>svolgere una accurata indagine psico-sociale </a:t>
            </a:r>
            <a:r>
              <a:rPr lang="it-IT" sz="1500" i="1" dirty="0">
                <a:solidFill>
                  <a:schemeClr val="tx1"/>
                </a:solidFill>
                <a:latin typeface="Aptos Narrow" panose="020B0004020202020204" pitchFamily="34" charset="0"/>
              </a:rPr>
              <a:t>con riferimento alla condizione personale, lavorativa e sociale delle parti, </a:t>
            </a:r>
            <a:r>
              <a:rPr lang="it-IT" sz="1500" b="1" i="1" dirty="0">
                <a:solidFill>
                  <a:schemeClr val="tx1"/>
                </a:solidFill>
                <a:latin typeface="Aptos Narrow" panose="020B0004020202020204" pitchFamily="34" charset="0"/>
              </a:rPr>
              <a:t>mediante accessi domiciliari e colloqui,</a:t>
            </a:r>
            <a:r>
              <a:rPr lang="it-IT" sz="1500" i="1" dirty="0">
                <a:solidFill>
                  <a:schemeClr val="tx1"/>
                </a:solidFill>
                <a:latin typeface="Aptos Narrow" panose="020B0004020202020204" pitchFamily="34" charset="0"/>
              </a:rPr>
              <a:t> e di verificare come i minori percepiscano il rapporto con ciascun genitore, </a:t>
            </a:r>
            <a:r>
              <a:rPr lang="it-IT" sz="1500" b="1" i="1" dirty="0">
                <a:solidFill>
                  <a:schemeClr val="tx1"/>
                </a:solidFill>
                <a:latin typeface="Aptos Narrow" panose="020B0004020202020204" pitchFamily="34" charset="0"/>
              </a:rPr>
              <a:t>elaborando un progetto di riavvicinamento di entrambi i figli minori al padre che preveda la ripresa degli incontri presso lo spazio neutro </a:t>
            </a:r>
            <a:r>
              <a:rPr lang="it-IT" sz="1500" i="1" dirty="0">
                <a:solidFill>
                  <a:schemeClr val="tx1"/>
                </a:solidFill>
                <a:latin typeface="Aptos Narrow" panose="020B0004020202020204" pitchFamily="34" charset="0"/>
              </a:rPr>
              <a:t>(come richiesto da entrambe le parti all’udienza del 26.09.2023), secondo modalità stabilite dai servizi stessi e nel rispetto della loro libertà di autodeterminazione</a:t>
            </a:r>
            <a:r>
              <a:rPr lang="it-IT" sz="1500" dirty="0">
                <a:solidFill>
                  <a:schemeClr val="tx1"/>
                </a:solidFill>
                <a:latin typeface="Aptos Narrow" panose="020B0004020202020204" pitchFamily="34" charset="0"/>
              </a:rPr>
              <a:t>…».</a:t>
            </a:r>
            <a:br>
              <a:rPr lang="it-IT" sz="1500" dirty="0">
                <a:solidFill>
                  <a:schemeClr val="tx1"/>
                </a:solidFill>
                <a:latin typeface="Aptos Narrow" panose="020B0004020202020204" pitchFamily="34" charset="0"/>
              </a:rPr>
            </a:br>
            <a:r>
              <a:rPr lang="it-IT" sz="1500" dirty="0">
                <a:solidFill>
                  <a:schemeClr val="tx1"/>
                </a:solidFill>
                <a:latin typeface="Aptos Narrow" panose="020B0004020202020204" pitchFamily="34" charset="0"/>
              </a:rPr>
              <a:t>(Tribunale di Marsala, decreto del 29 settembre 2023).</a:t>
            </a:r>
          </a:p>
        </p:txBody>
      </p:sp>
      <p:sp>
        <p:nvSpPr>
          <p:cNvPr id="4" name="Segnaposto piè di pagina 3">
            <a:extLst>
              <a:ext uri="{FF2B5EF4-FFF2-40B4-BE49-F238E27FC236}">
                <a16:creationId xmlns:a16="http://schemas.microsoft.com/office/drawing/2014/main" id="{E43DA225-F9C3-B163-C171-7D3EFF5CF273}"/>
              </a:ext>
            </a:extLst>
          </p:cNvPr>
          <p:cNvSpPr>
            <a:spLocks noGrp="1"/>
          </p:cNvSpPr>
          <p:nvPr>
            <p:ph type="ftr" sz="quarter" idx="11"/>
          </p:nvPr>
        </p:nvSpPr>
        <p:spPr>
          <a:xfrm>
            <a:off x="6609424" y="6333310"/>
            <a:ext cx="5471604" cy="365125"/>
          </a:xfrm>
        </p:spPr>
        <p:txBody>
          <a:bodyPr/>
          <a:lstStyle/>
          <a:p>
            <a:r>
              <a:rPr lang="it-IT" dirty="0"/>
              <a:t>Dr.ssa Veronica Marrapodi – Giudice della Sezione Prima civile presso il Tribunale di Bergamo</a:t>
            </a:r>
          </a:p>
        </p:txBody>
      </p:sp>
      <p:sp>
        <p:nvSpPr>
          <p:cNvPr id="5" name="Segnaposto numero diapositiva 4">
            <a:extLst>
              <a:ext uri="{FF2B5EF4-FFF2-40B4-BE49-F238E27FC236}">
                <a16:creationId xmlns:a16="http://schemas.microsoft.com/office/drawing/2014/main" id="{EC7414B1-FA64-2B17-DDFE-FD5DAB42BDA6}"/>
              </a:ext>
            </a:extLst>
          </p:cNvPr>
          <p:cNvSpPr>
            <a:spLocks noGrp="1"/>
          </p:cNvSpPr>
          <p:nvPr>
            <p:ph type="sldNum" sz="quarter" idx="12"/>
          </p:nvPr>
        </p:nvSpPr>
        <p:spPr/>
        <p:txBody>
          <a:bodyPr/>
          <a:lstStyle/>
          <a:p>
            <a:fld id="{D2C6EA2E-AD8D-452A-9FF7-1ECB847D1C68}" type="slidenum">
              <a:rPr lang="it-IT" smtClean="0"/>
              <a:t>11</a:t>
            </a:fld>
            <a:endParaRPr lang="it-IT"/>
          </a:p>
        </p:txBody>
      </p:sp>
    </p:spTree>
    <p:extLst>
      <p:ext uri="{BB962C8B-B14F-4D97-AF65-F5344CB8AC3E}">
        <p14:creationId xmlns:p14="http://schemas.microsoft.com/office/powerpoint/2010/main" val="3192209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92BB2C2-BEE1-5C11-3422-4F7D5B197C64}"/>
              </a:ext>
            </a:extLst>
          </p:cNvPr>
          <p:cNvSpPr>
            <a:spLocks noGrp="1"/>
          </p:cNvSpPr>
          <p:nvPr>
            <p:ph idx="1"/>
          </p:nvPr>
        </p:nvSpPr>
        <p:spPr>
          <a:xfrm>
            <a:off x="2157274" y="970344"/>
            <a:ext cx="8957569" cy="5220070"/>
          </a:xfrm>
        </p:spPr>
        <p:txBody>
          <a:bodyPr>
            <a:normAutofit lnSpcReduction="10000"/>
          </a:bodyPr>
          <a:lstStyle/>
          <a:p>
            <a:pPr marL="0" indent="0" algn="just">
              <a:spcBef>
                <a:spcPts val="0"/>
              </a:spcBef>
              <a:buNone/>
            </a:pPr>
            <a:r>
              <a:rPr lang="it-IT" sz="1600" b="1" i="0" dirty="0">
                <a:solidFill>
                  <a:schemeClr val="tx1"/>
                </a:solidFill>
                <a:effectLst/>
                <a:latin typeface="Aptos Narrow" panose="020B0004020202020204" pitchFamily="34" charset="0"/>
              </a:rPr>
              <a:t>art. 473 bis.49 c.p.c.: </a:t>
            </a:r>
            <a:r>
              <a:rPr lang="it-IT" sz="1600" b="1" dirty="0">
                <a:solidFill>
                  <a:schemeClr val="tx1"/>
                </a:solidFill>
                <a:latin typeface="Aptos Narrow" panose="020B0004020202020204" pitchFamily="34" charset="0"/>
              </a:rPr>
              <a:t>Cumulo di domande di separazione e scioglimento o cessazione degli effetti civili del matrimonio</a:t>
            </a:r>
          </a:p>
          <a:p>
            <a:pPr marL="0" indent="0" algn="just">
              <a:spcBef>
                <a:spcPts val="0"/>
              </a:spcBef>
              <a:buNone/>
            </a:pPr>
            <a:r>
              <a:rPr lang="it-IT" sz="1600" b="1" i="1" dirty="0">
                <a:solidFill>
                  <a:srgbClr val="FF0000"/>
                </a:solidFill>
                <a:latin typeface="Aptos Narrow" panose="020B0004020202020204" pitchFamily="34" charset="0"/>
              </a:rPr>
              <a:t>Negli atti introduttivi </a:t>
            </a:r>
            <a:r>
              <a:rPr lang="it-IT" sz="1600" i="1" dirty="0">
                <a:solidFill>
                  <a:schemeClr val="tx1"/>
                </a:solidFill>
                <a:latin typeface="Aptos Narrow" panose="020B0004020202020204" pitchFamily="34" charset="0"/>
              </a:rPr>
              <a:t>del procedimento di separazione personale le parti possono proporre anche domanda di scioglimento o cessazione degli effetti civili del matrimonio e </a:t>
            </a:r>
            <a:r>
              <a:rPr lang="it-IT" sz="1600" b="1" i="1" dirty="0">
                <a:solidFill>
                  <a:srgbClr val="008000"/>
                </a:solidFill>
                <a:latin typeface="Aptos Narrow" panose="020B0004020202020204" pitchFamily="34" charset="0"/>
              </a:rPr>
              <a:t>le domande a questa connesse</a:t>
            </a:r>
            <a:r>
              <a:rPr lang="it-IT" sz="1600" i="1" dirty="0">
                <a:solidFill>
                  <a:schemeClr val="tx1"/>
                </a:solidFill>
                <a:latin typeface="Aptos Narrow" panose="020B0004020202020204" pitchFamily="34" charset="0"/>
              </a:rPr>
              <a:t>. </a:t>
            </a:r>
            <a:r>
              <a:rPr lang="it-IT" sz="1600" b="1" i="1" dirty="0">
                <a:solidFill>
                  <a:schemeClr val="accent3">
                    <a:lumMod val="75000"/>
                  </a:schemeClr>
                </a:solidFill>
                <a:latin typeface="Aptos Narrow" panose="020B0004020202020204" pitchFamily="34" charset="0"/>
              </a:rPr>
              <a:t>Le domande così proposte sono procedibili decorso il termine a tal fine previsto dalla legge, e previo passaggio in giudicato della sentenza che pronuncia la separazione personale.</a:t>
            </a:r>
          </a:p>
          <a:p>
            <a:pPr marL="0" indent="0" algn="just">
              <a:spcBef>
                <a:spcPts val="0"/>
              </a:spcBef>
              <a:buNone/>
            </a:pPr>
            <a:r>
              <a:rPr lang="it-IT" sz="1600" i="1" dirty="0">
                <a:solidFill>
                  <a:schemeClr val="tx1"/>
                </a:solidFill>
                <a:latin typeface="Aptos Narrow" panose="020B0004020202020204" pitchFamily="34" charset="0"/>
              </a:rPr>
              <a:t>Se il giudizio di separazione e quello di scioglimento o cessazione degli effetti civili del matrimonio sono proposti tra le stesse parti davanti a giudici diversi, si applica l'articolo 40. In presenza di figli minori, la rimessione avviene in favore del giudice individuato ai sensi dell'articolo 473 bis 11, primo comma.</a:t>
            </a:r>
          </a:p>
          <a:p>
            <a:pPr marL="0" indent="0" algn="just">
              <a:spcBef>
                <a:spcPts val="0"/>
              </a:spcBef>
              <a:buNone/>
            </a:pPr>
            <a:r>
              <a:rPr lang="it-IT" sz="1600" i="1" dirty="0">
                <a:solidFill>
                  <a:schemeClr val="tx1"/>
                </a:solidFill>
                <a:latin typeface="Aptos Narrow" panose="020B0004020202020204" pitchFamily="34" charset="0"/>
              </a:rPr>
              <a:t>Se i procedimenti di cui al secondo comma pendono davanti allo stesso giudice, si applica l'articolo 274.</a:t>
            </a:r>
          </a:p>
          <a:p>
            <a:pPr marL="0" indent="0" algn="just">
              <a:spcBef>
                <a:spcPts val="0"/>
              </a:spcBef>
              <a:buNone/>
            </a:pPr>
            <a:r>
              <a:rPr lang="it-IT" sz="1600" i="1" dirty="0">
                <a:solidFill>
                  <a:schemeClr val="tx1"/>
                </a:solidFill>
                <a:latin typeface="Aptos Narrow" panose="020B0004020202020204" pitchFamily="34" charset="0"/>
              </a:rPr>
              <a:t>La sentenza emessa all'esito dei procedimenti di cui al presente articolo contiene autonomi capi per le diverse domande e determina la decorrenza dei diversi contributi economici eventualmente previsti.</a:t>
            </a:r>
          </a:p>
          <a:p>
            <a:pPr marL="0" indent="0" algn="just">
              <a:spcBef>
                <a:spcPts val="0"/>
              </a:spcBef>
              <a:buNone/>
            </a:pPr>
            <a:endParaRPr lang="it-IT" sz="1500" i="1" dirty="0">
              <a:solidFill>
                <a:schemeClr val="tx1"/>
              </a:solidFill>
              <a:latin typeface="Aptos Narrow" panose="020B0004020202020204" pitchFamily="34" charset="0"/>
            </a:endParaRPr>
          </a:p>
          <a:p>
            <a:pPr marL="0" indent="0" algn="just">
              <a:spcBef>
                <a:spcPts val="0"/>
              </a:spcBef>
              <a:buNone/>
            </a:pPr>
            <a:endParaRPr lang="it-IT" sz="1500" i="1" dirty="0">
              <a:solidFill>
                <a:schemeClr val="tx1"/>
              </a:solidFill>
              <a:latin typeface="Aptos Narrow" panose="020B0004020202020204" pitchFamily="34" charset="0"/>
            </a:endParaRPr>
          </a:p>
          <a:p>
            <a:pPr algn="just">
              <a:spcBef>
                <a:spcPts val="0"/>
              </a:spcBef>
              <a:buFont typeface="Wingdings" panose="05000000000000000000" pitchFamily="2" charset="2"/>
              <a:buChar char="à"/>
            </a:pPr>
            <a:r>
              <a:rPr lang="it-IT" kern="0" dirty="0">
                <a:solidFill>
                  <a:srgbClr val="183025"/>
                </a:solidFill>
                <a:latin typeface="Aptos Narrow" panose="020B0004020202020204" pitchFamily="34" charset="0"/>
                <a:ea typeface="Times New Roman" panose="02020603050405020304" pitchFamily="18" charset="0"/>
                <a:cs typeface="Tahoma" panose="020B0604030504040204" pitchFamily="34" charset="0"/>
              </a:rPr>
              <a:t>la norma non previste il c.d. mutamento del rito, da contenzioso a congiunto, ma qualora le parti dovessero trovare un accordo in corso di causa, è possibile ritenere sufficiente il termine breve di sei mesi ex art. 3 Legge div. per la procedibilità della domanda di divorzio;</a:t>
            </a:r>
          </a:p>
          <a:p>
            <a:pPr algn="just">
              <a:spcBef>
                <a:spcPts val="0"/>
              </a:spcBef>
              <a:buFont typeface="Wingdings" panose="05000000000000000000" pitchFamily="2" charset="2"/>
              <a:buChar char="à"/>
            </a:pPr>
            <a:r>
              <a:rPr lang="it-IT" kern="0" dirty="0">
                <a:solidFill>
                  <a:srgbClr val="183025"/>
                </a:solidFill>
                <a:latin typeface="Aptos Narrow" panose="020B0004020202020204" pitchFamily="34" charset="0"/>
                <a:ea typeface="Times New Roman" panose="02020603050405020304" pitchFamily="18" charset="0"/>
                <a:cs typeface="Tahoma" panose="020B0604030504040204" pitchFamily="34" charset="0"/>
              </a:rPr>
              <a:t>l</a:t>
            </a:r>
            <a:r>
              <a:rPr lang="it-IT" sz="1800" kern="0" dirty="0">
                <a:solidFill>
                  <a:srgbClr val="183025"/>
                </a:solidFill>
                <a:effectLst/>
                <a:latin typeface="Aptos Narrow" panose="020B0004020202020204" pitchFamily="34" charset="0"/>
                <a:ea typeface="Times New Roman" panose="02020603050405020304" pitchFamily="18" charset="0"/>
                <a:cs typeface="Tahoma" panose="020B0604030504040204" pitchFamily="34" charset="0"/>
              </a:rPr>
              <a:t>a domanda di divorzio deve essere formulata, nel ricorso o nella comparsa di costituzione, a pena di decadenza; non è proponibile in corso di causa;</a:t>
            </a:r>
            <a:endParaRPr lang="it-IT" sz="1500" kern="0" dirty="0">
              <a:solidFill>
                <a:schemeClr val="tx1"/>
              </a:solidFill>
              <a:effectLst/>
              <a:latin typeface="Aptos Narrow" panose="020B0004020202020204" pitchFamily="34" charset="0"/>
              <a:ea typeface="Times New Roman" panose="02020603050405020304" pitchFamily="18" charset="0"/>
              <a:cs typeface="Tahoma" panose="020B0604030504040204" pitchFamily="34" charset="0"/>
            </a:endParaRPr>
          </a:p>
          <a:p>
            <a:pPr algn="just">
              <a:spcBef>
                <a:spcPts val="0"/>
              </a:spcBef>
              <a:buFont typeface="Wingdings" panose="05000000000000000000" pitchFamily="2" charset="2"/>
              <a:buChar char="à"/>
            </a:pPr>
            <a:r>
              <a:rPr lang="it-IT" sz="1800" kern="0" dirty="0">
                <a:solidFill>
                  <a:srgbClr val="183025"/>
                </a:solidFill>
                <a:effectLst/>
                <a:latin typeface="Aptos Narrow" panose="020B0004020202020204" pitchFamily="34" charset="0"/>
                <a:ea typeface="Times New Roman" panose="02020603050405020304" pitchFamily="18" charset="0"/>
                <a:cs typeface="Tahoma" panose="020B0604030504040204" pitchFamily="34" charset="0"/>
              </a:rPr>
              <a:t>per “domande connesse” deve intendersi le sole</a:t>
            </a:r>
            <a:r>
              <a:rPr lang="it-IT" sz="1800" b="1" kern="0" dirty="0">
                <a:solidFill>
                  <a:srgbClr val="183025"/>
                </a:solidFill>
                <a:effectLst/>
                <a:latin typeface="Aptos Narrow" panose="020B0004020202020204" pitchFamily="34" charset="0"/>
                <a:ea typeface="Times New Roman" panose="02020603050405020304" pitchFamily="18" charset="0"/>
                <a:cs typeface="Tahoma" panose="020B0604030504040204" pitchFamily="34" charset="0"/>
              </a:rPr>
              <a:t> </a:t>
            </a:r>
            <a:r>
              <a:rPr lang="it-IT" sz="1800" kern="0" dirty="0">
                <a:solidFill>
                  <a:srgbClr val="183025"/>
                </a:solidFill>
                <a:effectLst/>
                <a:latin typeface="Aptos Narrow" panose="020B0004020202020204" pitchFamily="34" charset="0"/>
                <a:ea typeface="Times New Roman" panose="02020603050405020304" pitchFamily="18" charset="0"/>
                <a:cs typeface="Tahoma" panose="020B0604030504040204" pitchFamily="34" charset="0"/>
              </a:rPr>
              <a:t>domande </a:t>
            </a:r>
            <a:r>
              <a:rPr lang="it-IT" sz="1800" i="1" kern="0" dirty="0">
                <a:solidFill>
                  <a:srgbClr val="183025"/>
                </a:solidFill>
                <a:effectLst/>
                <a:latin typeface="Aptos Narrow" panose="020B0004020202020204" pitchFamily="34" charset="0"/>
                <a:ea typeface="Times New Roman" panose="02020603050405020304" pitchFamily="18" charset="0"/>
                <a:cs typeface="Tahoma" panose="020B0604030504040204" pitchFamily="34" charset="0"/>
              </a:rPr>
              <a:t>strettamente</a:t>
            </a:r>
            <a:r>
              <a:rPr lang="it-IT" sz="1800" kern="0" dirty="0">
                <a:solidFill>
                  <a:srgbClr val="183025"/>
                </a:solidFill>
                <a:effectLst/>
                <a:latin typeface="Aptos Narrow" panose="020B0004020202020204" pitchFamily="34" charset="0"/>
                <a:ea typeface="Times New Roman" panose="02020603050405020304" pitchFamily="18" charset="0"/>
                <a:cs typeface="Tahoma" panose="020B0604030504040204" pitchFamily="34" charset="0"/>
              </a:rPr>
              <a:t> connesse alla pronuncia divorzile, quali l’assegno divorzile e i provvedimenti a tutela della prole (eventuale domanda di attribuzione della quota di TFR).</a:t>
            </a:r>
            <a:endParaRPr lang="it-IT" sz="1500" kern="0" dirty="0">
              <a:solidFill>
                <a:schemeClr val="tx1"/>
              </a:solidFill>
              <a:latin typeface="Aptos Narrow" panose="020B0004020202020204" pitchFamily="34" charset="0"/>
              <a:cs typeface="Tahoma" panose="020B0604030504040204" pitchFamily="34" charset="0"/>
            </a:endParaRPr>
          </a:p>
        </p:txBody>
      </p:sp>
      <p:sp>
        <p:nvSpPr>
          <p:cNvPr id="4" name="Segnaposto piè di pagina 3">
            <a:extLst>
              <a:ext uri="{FF2B5EF4-FFF2-40B4-BE49-F238E27FC236}">
                <a16:creationId xmlns:a16="http://schemas.microsoft.com/office/drawing/2014/main" id="{017201E1-89D0-AC38-00EA-DDCF4CD263B4}"/>
              </a:ext>
            </a:extLst>
          </p:cNvPr>
          <p:cNvSpPr>
            <a:spLocks noGrp="1"/>
          </p:cNvSpPr>
          <p:nvPr>
            <p:ph type="ftr" sz="quarter" idx="11"/>
          </p:nvPr>
        </p:nvSpPr>
        <p:spPr>
          <a:xfrm>
            <a:off x="6711167" y="6412976"/>
            <a:ext cx="7619999" cy="365125"/>
          </a:xfrm>
        </p:spPr>
        <p:txBody>
          <a:bodyPr/>
          <a:lstStyle/>
          <a:p>
            <a:r>
              <a:rPr lang="it-IT" dirty="0"/>
              <a:t>Dr.ssa Veronica Marrapodi – Giudice della Sezione Prima civile presso il Tribunale di Bergamo</a:t>
            </a:r>
          </a:p>
        </p:txBody>
      </p:sp>
      <p:sp>
        <p:nvSpPr>
          <p:cNvPr id="5" name="Segnaposto numero diapositiva 4">
            <a:extLst>
              <a:ext uri="{FF2B5EF4-FFF2-40B4-BE49-F238E27FC236}">
                <a16:creationId xmlns:a16="http://schemas.microsoft.com/office/drawing/2014/main" id="{D37B83AC-7B8A-C263-9149-E49FB1EBE344}"/>
              </a:ext>
            </a:extLst>
          </p:cNvPr>
          <p:cNvSpPr>
            <a:spLocks noGrp="1"/>
          </p:cNvSpPr>
          <p:nvPr>
            <p:ph type="sldNum" sz="quarter" idx="12"/>
          </p:nvPr>
        </p:nvSpPr>
        <p:spPr/>
        <p:txBody>
          <a:bodyPr/>
          <a:lstStyle/>
          <a:p>
            <a:fld id="{D2C6EA2E-AD8D-452A-9FF7-1ECB847D1C68}" type="slidenum">
              <a:rPr lang="it-IT" smtClean="0"/>
              <a:t>12</a:t>
            </a:fld>
            <a:endParaRPr lang="it-IT"/>
          </a:p>
        </p:txBody>
      </p:sp>
    </p:spTree>
    <p:extLst>
      <p:ext uri="{BB962C8B-B14F-4D97-AF65-F5344CB8AC3E}">
        <p14:creationId xmlns:p14="http://schemas.microsoft.com/office/powerpoint/2010/main" val="2154647458"/>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92BB2C2-BEE1-5C11-3422-4F7D5B197C64}"/>
              </a:ext>
            </a:extLst>
          </p:cNvPr>
          <p:cNvSpPr>
            <a:spLocks noGrp="1"/>
          </p:cNvSpPr>
          <p:nvPr>
            <p:ph idx="1"/>
          </p:nvPr>
        </p:nvSpPr>
        <p:spPr>
          <a:xfrm>
            <a:off x="2042787" y="313233"/>
            <a:ext cx="8957569" cy="5220070"/>
          </a:xfrm>
        </p:spPr>
        <p:txBody>
          <a:bodyPr>
            <a:normAutofit/>
          </a:bodyPr>
          <a:lstStyle/>
          <a:p>
            <a:pPr marL="0" indent="0" algn="just">
              <a:spcBef>
                <a:spcPts val="0"/>
              </a:spcBef>
              <a:buNone/>
            </a:pPr>
            <a:r>
              <a:rPr lang="it-IT" sz="1500" b="1" i="0" dirty="0">
                <a:solidFill>
                  <a:schemeClr val="tx1"/>
                </a:solidFill>
                <a:effectLst/>
                <a:latin typeface="Aptos Narrow" panose="020B0004020202020204" pitchFamily="34" charset="0"/>
              </a:rPr>
              <a:t>art. 473 bis.51 c.p.c.: Procedimento su domanda </a:t>
            </a:r>
            <a:r>
              <a:rPr lang="it-IT" sz="1500" b="1" dirty="0">
                <a:solidFill>
                  <a:schemeClr val="tx1"/>
                </a:solidFill>
                <a:latin typeface="Aptos Narrow" panose="020B0004020202020204" pitchFamily="34" charset="0"/>
              </a:rPr>
              <a:t>congiunta</a:t>
            </a:r>
          </a:p>
          <a:p>
            <a:pPr marL="0" indent="0" algn="just">
              <a:spcBef>
                <a:spcPts val="0"/>
              </a:spcBef>
              <a:buNone/>
            </a:pPr>
            <a:r>
              <a:rPr lang="it-IT" sz="1500" i="1" dirty="0">
                <a:solidFill>
                  <a:schemeClr val="tx1"/>
                </a:solidFill>
                <a:latin typeface="Aptos Narrow" panose="020B0004020202020204" pitchFamily="34" charset="0"/>
              </a:rPr>
              <a:t>La domanda congiunta relativa ai procedimenti di cui all'articolo 473 bis 47 si propone con ricorso al tribunale del luogo di residenza o di domicilio dell'una o dell'altra parte.</a:t>
            </a:r>
          </a:p>
          <a:p>
            <a:pPr marL="0" indent="0" algn="just">
              <a:spcBef>
                <a:spcPts val="0"/>
              </a:spcBef>
              <a:buNone/>
            </a:pPr>
            <a:r>
              <a:rPr lang="it-IT" sz="1500" i="1" dirty="0">
                <a:solidFill>
                  <a:schemeClr val="tx1"/>
                </a:solidFill>
                <a:latin typeface="Aptos Narrow" panose="020B0004020202020204" pitchFamily="34" charset="0"/>
              </a:rPr>
              <a:t>Il ricorso è sottoscritto anche dalle parti e contiene le indicazioni di cui all'articolo 473 bis 12, primo comma, numeri 1), 2), 3) e 5), e secondo comma, e quelle relative alle disponibilità reddituali e patrimoniali dell'ultimo triennio e degli oneri a carico delle parti, nonché le condizioni inerenti alla prole e ai rapporti economici. Con il ricorso le parti possono anche regolamentare, in tutto o in parte, i loro rapporti patrimoniali. </a:t>
            </a:r>
            <a:r>
              <a:rPr lang="it-IT" sz="1500" b="1" i="1" dirty="0">
                <a:solidFill>
                  <a:schemeClr val="tx1"/>
                </a:solidFill>
                <a:latin typeface="Aptos Narrow" panose="020B0004020202020204" pitchFamily="34" charset="0"/>
              </a:rPr>
              <a:t>Se intendono avvalersi della facoltà di sostituire l'udienza con il deposito di note scritte, devono farne richiesta nel ricorso</a:t>
            </a:r>
            <a:r>
              <a:rPr lang="it-IT" sz="1500" i="1" dirty="0">
                <a:solidFill>
                  <a:schemeClr val="tx1"/>
                </a:solidFill>
                <a:latin typeface="Aptos Narrow" panose="020B0004020202020204" pitchFamily="34" charset="0"/>
              </a:rPr>
              <a:t>, dichiarando di non volersi riconciliare e depositando i documenti di cui all'articolo 473 bis 13, terzo comma.</a:t>
            </a:r>
          </a:p>
          <a:p>
            <a:pPr marL="0" indent="0" algn="just">
              <a:spcBef>
                <a:spcPts val="0"/>
              </a:spcBef>
              <a:buNone/>
            </a:pPr>
            <a:r>
              <a:rPr lang="it-IT" sz="1500" i="1" dirty="0">
                <a:solidFill>
                  <a:schemeClr val="tx1"/>
                </a:solidFill>
                <a:latin typeface="Aptos Narrow" panose="020B0004020202020204" pitchFamily="34" charset="0"/>
              </a:rPr>
              <a:t>A seguito del deposito, il presidente fissa l'udienza per la comparizione delle parti davanti al giudice relatore e dispone la trasmissione degli atti al pubblico ministero, il quale esprime il proprio parere entro tre giorni prima della data dell'udienza. All'udienza il giudice, sentite le parti e preso atto della loro volontà di non riconciliarsi, rimette la causa in decisione. Il giudice può sempre chiedere i chiarimenti necessari e invitare le parti a depositare la documentazione di cui all'articolo 473 bis 12, terzo comma.</a:t>
            </a:r>
          </a:p>
          <a:p>
            <a:pPr marL="0" indent="0" algn="just">
              <a:spcBef>
                <a:spcPts val="0"/>
              </a:spcBef>
              <a:buNone/>
            </a:pPr>
            <a:r>
              <a:rPr lang="it-IT" sz="1500" i="1" dirty="0">
                <a:solidFill>
                  <a:schemeClr val="tx1"/>
                </a:solidFill>
                <a:latin typeface="Aptos Narrow" panose="020B0004020202020204" pitchFamily="34" charset="0"/>
              </a:rPr>
              <a:t>Il collegio provvede con sentenza con la quale omologa o prende atto degli accordi intervenuti tra le parti. Se gli accordi sono in contrasto con gli interessi dei figli, convoca le parti indicando loro le modificazioni da adottare, e, in caso di inidonea soluzione, rigetta allo stato la domanda.</a:t>
            </a:r>
          </a:p>
          <a:p>
            <a:pPr marL="0" indent="0" algn="just">
              <a:spcBef>
                <a:spcPts val="0"/>
              </a:spcBef>
              <a:buNone/>
            </a:pPr>
            <a:r>
              <a:rPr lang="it-IT" sz="1500" i="1" dirty="0">
                <a:solidFill>
                  <a:schemeClr val="tx1"/>
                </a:solidFill>
                <a:latin typeface="Aptos Narrow" panose="020B0004020202020204" pitchFamily="34" charset="0"/>
              </a:rPr>
              <a:t>In caso di domanda congiunta di modifica delle condizioni inerenti all'esercizio della responsabilità genitoriale nei confronti dei figli e ai contributi economici in favore di questi o delle parti, il presidente designa il relatore che, </a:t>
            </a:r>
            <a:r>
              <a:rPr lang="it-IT" sz="1500" b="1" i="1" dirty="0">
                <a:solidFill>
                  <a:schemeClr val="tx1"/>
                </a:solidFill>
                <a:latin typeface="Aptos Narrow" panose="020B0004020202020204" pitchFamily="34" charset="0"/>
              </a:rPr>
              <a:t>acquisito il parere del pubblico ministero, riferisce in camera di consiglio</a:t>
            </a:r>
            <a:r>
              <a:rPr lang="it-IT" sz="1500" i="1" dirty="0">
                <a:solidFill>
                  <a:schemeClr val="tx1"/>
                </a:solidFill>
                <a:latin typeface="Aptos Narrow" panose="020B0004020202020204" pitchFamily="34" charset="0"/>
              </a:rPr>
              <a:t>. Il giudice dispone la comparizione personale delle parti quando queste ne fanno richiesta congiunta o sono necessari chiarimenti in merito alle nuove condizioni proposte.</a:t>
            </a:r>
          </a:p>
          <a:p>
            <a:pPr marL="0" indent="0" algn="just">
              <a:spcBef>
                <a:spcPts val="0"/>
              </a:spcBef>
              <a:buNone/>
            </a:pPr>
            <a:endParaRPr lang="it-IT" sz="1500" i="1" dirty="0">
              <a:solidFill>
                <a:schemeClr val="tx1"/>
              </a:solidFill>
              <a:latin typeface="Aptos Narrow" panose="020B0004020202020204" pitchFamily="34" charset="0"/>
            </a:endParaRPr>
          </a:p>
        </p:txBody>
      </p:sp>
      <p:sp>
        <p:nvSpPr>
          <p:cNvPr id="4" name="Segnaposto piè di pagina 3">
            <a:extLst>
              <a:ext uri="{FF2B5EF4-FFF2-40B4-BE49-F238E27FC236}">
                <a16:creationId xmlns:a16="http://schemas.microsoft.com/office/drawing/2014/main" id="{017201E1-89D0-AC38-00EA-DDCF4CD263B4}"/>
              </a:ext>
            </a:extLst>
          </p:cNvPr>
          <p:cNvSpPr>
            <a:spLocks noGrp="1"/>
          </p:cNvSpPr>
          <p:nvPr>
            <p:ph type="ftr" sz="quarter" idx="11"/>
          </p:nvPr>
        </p:nvSpPr>
        <p:spPr>
          <a:xfrm>
            <a:off x="6699623" y="6544767"/>
            <a:ext cx="5395807" cy="365125"/>
          </a:xfrm>
        </p:spPr>
        <p:txBody>
          <a:bodyPr/>
          <a:lstStyle/>
          <a:p>
            <a:r>
              <a:rPr lang="it-IT" dirty="0"/>
              <a:t>Dr.ssa Veronica Marrapodi – Giudice della Sezione Prima civile presso il Tribunale di Bergamo</a:t>
            </a:r>
          </a:p>
        </p:txBody>
      </p:sp>
      <p:sp>
        <p:nvSpPr>
          <p:cNvPr id="5" name="Segnaposto numero diapositiva 4">
            <a:extLst>
              <a:ext uri="{FF2B5EF4-FFF2-40B4-BE49-F238E27FC236}">
                <a16:creationId xmlns:a16="http://schemas.microsoft.com/office/drawing/2014/main" id="{D37B83AC-7B8A-C263-9149-E49FB1EBE344}"/>
              </a:ext>
            </a:extLst>
          </p:cNvPr>
          <p:cNvSpPr>
            <a:spLocks noGrp="1"/>
          </p:cNvSpPr>
          <p:nvPr>
            <p:ph type="sldNum" sz="quarter" idx="12"/>
          </p:nvPr>
        </p:nvSpPr>
        <p:spPr/>
        <p:txBody>
          <a:bodyPr/>
          <a:lstStyle/>
          <a:p>
            <a:fld id="{D2C6EA2E-AD8D-452A-9FF7-1ECB847D1C68}" type="slidenum">
              <a:rPr lang="it-IT" smtClean="0"/>
              <a:t>13</a:t>
            </a:fld>
            <a:endParaRPr lang="it-IT"/>
          </a:p>
        </p:txBody>
      </p:sp>
      <p:sp>
        <p:nvSpPr>
          <p:cNvPr id="2" name="CasellaDiTesto 1">
            <a:extLst>
              <a:ext uri="{FF2B5EF4-FFF2-40B4-BE49-F238E27FC236}">
                <a16:creationId xmlns:a16="http://schemas.microsoft.com/office/drawing/2014/main" id="{0E67551F-1DE7-9F09-ED08-6C92BB6E86AD}"/>
              </a:ext>
            </a:extLst>
          </p:cNvPr>
          <p:cNvSpPr txBox="1"/>
          <p:nvPr/>
        </p:nvSpPr>
        <p:spPr>
          <a:xfrm>
            <a:off x="2118510" y="5437730"/>
            <a:ext cx="8881845" cy="1200329"/>
          </a:xfrm>
          <a:prstGeom prst="rect">
            <a:avLst/>
          </a:prstGeom>
          <a:noFill/>
        </p:spPr>
        <p:txBody>
          <a:bodyPr wrap="square" rtlCol="0">
            <a:spAutoFit/>
          </a:bodyPr>
          <a:lstStyle/>
          <a:p>
            <a:pPr algn="just"/>
            <a:r>
              <a:rPr lang="it-IT" sz="1800" dirty="0">
                <a:solidFill>
                  <a:srgbClr val="0070C0"/>
                </a:solidFill>
                <a:effectLst/>
                <a:latin typeface="Aptos Narrow" panose="020B0004020202020204" pitchFamily="34" charset="0"/>
                <a:ea typeface="Calibri" panose="020F0502020204030204" pitchFamily="34" charset="0"/>
                <a:cs typeface="Times New Roman" panose="02020603050405020304" pitchFamily="18" charset="0"/>
              </a:rPr>
              <a:t>V. </a:t>
            </a:r>
            <a:r>
              <a:rPr lang="it-IT" sz="1800" b="1" dirty="0">
                <a:solidFill>
                  <a:srgbClr val="0070C0"/>
                </a:solidFill>
                <a:effectLst/>
                <a:latin typeface="Aptos Narrow" panose="020B0004020202020204" pitchFamily="34" charset="0"/>
                <a:ea typeface="Calibri" panose="020F0502020204030204" pitchFamily="34" charset="0"/>
                <a:cs typeface="Times New Roman" panose="02020603050405020304" pitchFamily="18" charset="0"/>
              </a:rPr>
              <a:t>Corte di Cassazione, Sezione Prima Civile, sentenza n. 28727 del 16/10/2023</a:t>
            </a:r>
            <a:r>
              <a:rPr lang="it-IT" sz="1800" dirty="0">
                <a:solidFill>
                  <a:srgbClr val="0070C0"/>
                </a:solidFill>
                <a:effectLst/>
                <a:latin typeface="Aptos Narrow" panose="020B0004020202020204" pitchFamily="34" charset="0"/>
                <a:ea typeface="Calibri" panose="020F0502020204030204" pitchFamily="34" charset="0"/>
                <a:cs typeface="Times New Roman" panose="02020603050405020304" pitchFamily="18" charset="0"/>
              </a:rPr>
              <a:t>: In tema di crisi familiare, nell'ambito del procedimento di cui all'art. 473-bis.51 c.p.c., è ammissibile il ricorso dei coniugi proposto con domanda congiunta e cumulata di separazione e di scioglimento o cessazione degli effetti civili del matrimonio.</a:t>
            </a:r>
            <a:endParaRPr lang="it-IT" dirty="0">
              <a:solidFill>
                <a:srgbClr val="0070C0"/>
              </a:solidFill>
            </a:endParaRPr>
          </a:p>
        </p:txBody>
      </p:sp>
    </p:spTree>
    <p:extLst>
      <p:ext uri="{BB962C8B-B14F-4D97-AF65-F5344CB8AC3E}">
        <p14:creationId xmlns:p14="http://schemas.microsoft.com/office/powerpoint/2010/main" val="3439295592"/>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614F12A-1C27-C117-8B57-25F6CD91ADE4}"/>
              </a:ext>
            </a:extLst>
          </p:cNvPr>
          <p:cNvSpPr>
            <a:spLocks noGrp="1"/>
          </p:cNvSpPr>
          <p:nvPr>
            <p:ph idx="1"/>
          </p:nvPr>
        </p:nvSpPr>
        <p:spPr>
          <a:xfrm>
            <a:off x="1751736" y="2656642"/>
            <a:ext cx="8596668" cy="772358"/>
          </a:xfrm>
        </p:spPr>
        <p:txBody>
          <a:bodyPr>
            <a:normAutofit/>
          </a:bodyPr>
          <a:lstStyle/>
          <a:p>
            <a:pPr marL="0" indent="0" algn="ctr">
              <a:buNone/>
            </a:pPr>
            <a:r>
              <a:rPr lang="it-IT" sz="2400" dirty="0">
                <a:solidFill>
                  <a:schemeClr val="tx1"/>
                </a:solidFill>
                <a:latin typeface="Aptos Narrow" panose="020B0004020202020204" pitchFamily="34" charset="0"/>
                <a:cs typeface="Times New Roman" panose="02020603050405020304" pitchFamily="18" charset="0"/>
              </a:rPr>
              <a:t>Grazie per l’attenzione</a:t>
            </a:r>
          </a:p>
        </p:txBody>
      </p:sp>
      <p:sp>
        <p:nvSpPr>
          <p:cNvPr id="5" name="Segnaposto numero diapositiva 4">
            <a:extLst>
              <a:ext uri="{FF2B5EF4-FFF2-40B4-BE49-F238E27FC236}">
                <a16:creationId xmlns:a16="http://schemas.microsoft.com/office/drawing/2014/main" id="{0144EC44-A9D8-0FA7-DFA6-1FE9C6309074}"/>
              </a:ext>
            </a:extLst>
          </p:cNvPr>
          <p:cNvSpPr>
            <a:spLocks noGrp="1"/>
          </p:cNvSpPr>
          <p:nvPr>
            <p:ph type="sldNum" sz="quarter" idx="12"/>
          </p:nvPr>
        </p:nvSpPr>
        <p:spPr/>
        <p:txBody>
          <a:bodyPr/>
          <a:lstStyle/>
          <a:p>
            <a:fld id="{D2C6EA2E-AD8D-452A-9FF7-1ECB847D1C68}" type="slidenum">
              <a:rPr lang="it-IT" smtClean="0"/>
              <a:t>14</a:t>
            </a:fld>
            <a:endParaRPr lang="it-IT"/>
          </a:p>
        </p:txBody>
      </p:sp>
      <p:pic>
        <p:nvPicPr>
          <p:cNvPr id="2" name="Immagine 1">
            <a:extLst>
              <a:ext uri="{FF2B5EF4-FFF2-40B4-BE49-F238E27FC236}">
                <a16:creationId xmlns:a16="http://schemas.microsoft.com/office/drawing/2014/main" id="{A02FF2B6-F53C-BA57-AB7B-8A9B96DA5C0D}"/>
              </a:ext>
            </a:extLst>
          </p:cNvPr>
          <p:cNvPicPr>
            <a:picLocks noChangeAspect="1"/>
          </p:cNvPicPr>
          <p:nvPr/>
        </p:nvPicPr>
        <p:blipFill>
          <a:blip r:embed="rId2"/>
          <a:stretch>
            <a:fillRect/>
          </a:stretch>
        </p:blipFill>
        <p:spPr>
          <a:xfrm>
            <a:off x="6697872" y="6347458"/>
            <a:ext cx="7620660" cy="359695"/>
          </a:xfrm>
          <a:prstGeom prst="rect">
            <a:avLst/>
          </a:prstGeom>
        </p:spPr>
      </p:pic>
    </p:spTree>
    <p:extLst>
      <p:ext uri="{BB962C8B-B14F-4D97-AF65-F5344CB8AC3E}">
        <p14:creationId xmlns:p14="http://schemas.microsoft.com/office/powerpoint/2010/main" val="481728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80F7D57-35CB-362A-7F3C-46CD2193C600}"/>
              </a:ext>
            </a:extLst>
          </p:cNvPr>
          <p:cNvSpPr>
            <a:spLocks noGrp="1"/>
          </p:cNvSpPr>
          <p:nvPr>
            <p:ph idx="1"/>
          </p:nvPr>
        </p:nvSpPr>
        <p:spPr>
          <a:xfrm>
            <a:off x="1849836" y="628095"/>
            <a:ext cx="4190260" cy="5601810"/>
          </a:xfrm>
        </p:spPr>
        <p:txBody>
          <a:bodyPr>
            <a:noAutofit/>
          </a:bodyPr>
          <a:lstStyle/>
          <a:p>
            <a:pPr marL="0" indent="0" algn="ctr">
              <a:lnSpc>
                <a:spcPct val="115000"/>
              </a:lnSpc>
              <a:spcBef>
                <a:spcPts val="600"/>
              </a:spcBef>
              <a:buNone/>
            </a:pPr>
            <a:r>
              <a:rPr lang="it-IT" sz="1600" kern="100" dirty="0">
                <a:solidFill>
                  <a:schemeClr val="tx1"/>
                </a:solidFill>
                <a:effectLst/>
                <a:latin typeface="Aptos Narrow" panose="020B0004020202020204" pitchFamily="34" charset="0"/>
                <a:ea typeface="Calibri" panose="020F0502020204030204" pitchFamily="34" charset="0"/>
                <a:cs typeface="Times New Roman" panose="02020603050405020304" pitchFamily="18" charset="0"/>
              </a:rPr>
              <a:t>La Riforma «Cartabia» ha eliminato una pluralità di riti </a:t>
            </a:r>
            <a:r>
              <a:rPr lang="it-IT" sz="1400" kern="100" dirty="0">
                <a:solidFill>
                  <a:schemeClr val="tx1"/>
                </a:solidFill>
                <a:effectLst/>
                <a:latin typeface="Aptos Narrow" panose="020B0004020202020204" pitchFamily="34" charset="0"/>
                <a:ea typeface="Calibri" panose="020F0502020204030204" pitchFamily="34" charset="0"/>
                <a:cs typeface="Times New Roman" panose="02020603050405020304" pitchFamily="18" charset="0"/>
              </a:rPr>
              <a:t>(</a:t>
            </a:r>
            <a:r>
              <a:rPr lang="it-IT" sz="1400" kern="100" dirty="0">
                <a:solidFill>
                  <a:schemeClr val="tx1"/>
                </a:solidFill>
                <a:latin typeface="Aptos Narrow" panose="020B0004020202020204" pitchFamily="34" charset="0"/>
                <a:ea typeface="Calibri" panose="020F0502020204030204" pitchFamily="34" charset="0"/>
                <a:cs typeface="Times New Roman" panose="02020603050405020304" pitchFamily="18" charset="0"/>
              </a:rPr>
              <a:t>separazione giudiziale; divorzio contenzioso; separazione consensuale; divorzio congiunto; procedimento camerale per la regolamentazione dell’affidamento e mantenimento dei figli nati fuori dal matrimonio; procedimento di modifica delle condizioni di separazione e di revisione delle statuizioni del divorzio etc.) </a:t>
            </a:r>
            <a:r>
              <a:rPr lang="it-IT" sz="1600" kern="100" dirty="0">
                <a:solidFill>
                  <a:schemeClr val="tx1"/>
                </a:solidFill>
                <a:latin typeface="Aptos Narrow" panose="020B0004020202020204" pitchFamily="34" charset="0"/>
                <a:ea typeface="Calibri" panose="020F0502020204030204" pitchFamily="34" charset="0"/>
                <a:cs typeface="Times New Roman" panose="02020603050405020304" pitchFamily="18" charset="0"/>
              </a:rPr>
              <a:t>per introdurre u</a:t>
            </a:r>
            <a:r>
              <a:rPr lang="it-IT" sz="1600" kern="100" dirty="0">
                <a:solidFill>
                  <a:schemeClr val="tx1"/>
                </a:solidFill>
                <a:effectLst/>
                <a:latin typeface="Aptos Narrow" panose="020B0004020202020204" pitchFamily="34" charset="0"/>
                <a:ea typeface="Calibri" panose="020F0502020204030204" pitchFamily="34" charset="0"/>
                <a:cs typeface="Times New Roman" panose="02020603050405020304" pitchFamily="18" charset="0"/>
              </a:rPr>
              <a:t>n</a:t>
            </a:r>
            <a:r>
              <a:rPr lang="it-IT" sz="1600" b="1" kern="100" dirty="0">
                <a:solidFill>
                  <a:schemeClr val="tx1"/>
                </a:solidFill>
                <a:effectLst/>
                <a:latin typeface="Aptos Narrow" panose="020B0004020202020204" pitchFamily="34" charset="0"/>
                <a:ea typeface="Calibri" panose="020F0502020204030204" pitchFamily="34" charset="0"/>
                <a:cs typeface="Times New Roman" panose="02020603050405020304" pitchFamily="18" charset="0"/>
              </a:rPr>
              <a:t> unico rito, </a:t>
            </a:r>
            <a:r>
              <a:rPr lang="it-IT" sz="1600" kern="100" dirty="0">
                <a:solidFill>
                  <a:schemeClr val="tx1"/>
                </a:solidFill>
                <a:latin typeface="Aptos Narrow" panose="020B0004020202020204" pitchFamily="34" charset="0"/>
                <a:ea typeface="Calibri" panose="020F0502020204030204" pitchFamily="34" charset="0"/>
                <a:cs typeface="Times New Roman" panose="02020603050405020304" pitchFamily="18" charset="0"/>
              </a:rPr>
              <a:t>che si applica ai </a:t>
            </a:r>
            <a:r>
              <a:rPr lang="it-IT" sz="1600" b="1" kern="100" dirty="0">
                <a:solidFill>
                  <a:schemeClr val="tx1"/>
                </a:solidFill>
                <a:latin typeface="Aptos Narrow" panose="020B0004020202020204" pitchFamily="34" charset="0"/>
                <a:ea typeface="Calibri" panose="020F0502020204030204" pitchFamily="34" charset="0"/>
                <a:cs typeface="Times New Roman" panose="02020603050405020304" pitchFamily="18" charset="0"/>
              </a:rPr>
              <a:t>procedimenti relativi allo stato delle persone, ai minorenni e famiglie </a:t>
            </a:r>
            <a:r>
              <a:rPr lang="it-IT" sz="1600" kern="100" dirty="0">
                <a:solidFill>
                  <a:schemeClr val="tx1"/>
                </a:solidFill>
                <a:latin typeface="Aptos Narrow" panose="020B0004020202020204" pitchFamily="34" charset="0"/>
                <a:ea typeface="Calibri" panose="020F0502020204030204" pitchFamily="34" charset="0"/>
                <a:cs typeface="Times New Roman" panose="02020603050405020304" pitchFamily="18" charset="0"/>
              </a:rPr>
              <a:t>(con alcune esclusioni indicate nell’art. 473.bis c.p.c.), di competenza del Tribunale Ordinario, del giudice tutelare o del Tribunale per i Minorenni (fino a quando entrerà in vigore il Tribunale unico per le persone, i minorenni e le famiglie).</a:t>
            </a:r>
          </a:p>
          <a:p>
            <a:pPr marL="0" indent="0" algn="just">
              <a:lnSpc>
                <a:spcPct val="115000"/>
              </a:lnSpc>
              <a:spcBef>
                <a:spcPts val="600"/>
              </a:spcBef>
              <a:buNone/>
            </a:pPr>
            <a:r>
              <a:rPr lang="it-IT" sz="1600" b="1" kern="100" dirty="0">
                <a:solidFill>
                  <a:schemeClr val="tx1"/>
                </a:solidFill>
                <a:latin typeface="Aptos Narrow" panose="020B0004020202020204" pitchFamily="34" charset="0"/>
                <a:ea typeface="Calibri" panose="020F0502020204030204" pitchFamily="34" charset="0"/>
                <a:cs typeface="Times New Roman" panose="02020603050405020304" pitchFamily="18" charset="0"/>
              </a:rPr>
              <a:t>La disciplina del nuovo rito è contenuta nel Titolo IV bis del Libro II del codice di rito (artt. 473.bis e seguenti), che costituisce un mini-codice di diritto processuale della famiglia</a:t>
            </a:r>
            <a:r>
              <a:rPr lang="it-IT" sz="1600" kern="100" dirty="0">
                <a:solidFill>
                  <a:schemeClr val="tx1"/>
                </a:solidFill>
                <a:latin typeface="Aptos Narrow" panose="020B0004020202020204" pitchFamily="34" charset="0"/>
                <a:ea typeface="Calibri" panose="020F0502020204030204" pitchFamily="34" charset="0"/>
                <a:cs typeface="Times New Roman" panose="02020603050405020304" pitchFamily="18" charset="0"/>
              </a:rPr>
              <a:t>.</a:t>
            </a:r>
            <a:endParaRPr lang="it-IT" sz="1600" kern="1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Segnaposto piè di pagina 3">
            <a:extLst>
              <a:ext uri="{FF2B5EF4-FFF2-40B4-BE49-F238E27FC236}">
                <a16:creationId xmlns:a16="http://schemas.microsoft.com/office/drawing/2014/main" id="{3E9DBB6D-7BB8-B94D-AB74-7456727A7D2F}"/>
              </a:ext>
            </a:extLst>
          </p:cNvPr>
          <p:cNvSpPr>
            <a:spLocks noGrp="1"/>
          </p:cNvSpPr>
          <p:nvPr>
            <p:ph type="ftr" sz="quarter" idx="11"/>
          </p:nvPr>
        </p:nvSpPr>
        <p:spPr>
          <a:xfrm>
            <a:off x="6835807" y="6492875"/>
            <a:ext cx="7619999" cy="365125"/>
          </a:xfrm>
        </p:spPr>
        <p:txBody>
          <a:bodyPr/>
          <a:lstStyle/>
          <a:p>
            <a:r>
              <a:rPr lang="it-IT" dirty="0"/>
              <a:t>Dr.ssa Veronica Marrapodi – Giudice della Sezione Prima civile presso il Tribunale di Bergamo</a:t>
            </a:r>
          </a:p>
        </p:txBody>
      </p:sp>
      <p:sp>
        <p:nvSpPr>
          <p:cNvPr id="5" name="Segnaposto numero diapositiva 4">
            <a:extLst>
              <a:ext uri="{FF2B5EF4-FFF2-40B4-BE49-F238E27FC236}">
                <a16:creationId xmlns:a16="http://schemas.microsoft.com/office/drawing/2014/main" id="{793A5423-8CD8-8D36-324E-788ECE03DEB4}"/>
              </a:ext>
            </a:extLst>
          </p:cNvPr>
          <p:cNvSpPr>
            <a:spLocks noGrp="1"/>
          </p:cNvSpPr>
          <p:nvPr>
            <p:ph type="sldNum" sz="quarter" idx="12"/>
          </p:nvPr>
        </p:nvSpPr>
        <p:spPr/>
        <p:txBody>
          <a:bodyPr/>
          <a:lstStyle/>
          <a:p>
            <a:fld id="{D2C6EA2E-AD8D-452A-9FF7-1ECB847D1C68}" type="slidenum">
              <a:rPr lang="it-IT" smtClean="0"/>
              <a:t>2</a:t>
            </a:fld>
            <a:endParaRPr lang="it-IT"/>
          </a:p>
        </p:txBody>
      </p:sp>
      <p:sp>
        <p:nvSpPr>
          <p:cNvPr id="2" name="CasellaDiTesto 1">
            <a:extLst>
              <a:ext uri="{FF2B5EF4-FFF2-40B4-BE49-F238E27FC236}">
                <a16:creationId xmlns:a16="http://schemas.microsoft.com/office/drawing/2014/main" id="{EF64EDF7-ED70-21CE-9479-681632BEF568}"/>
              </a:ext>
            </a:extLst>
          </p:cNvPr>
          <p:cNvSpPr txBox="1"/>
          <p:nvPr/>
        </p:nvSpPr>
        <p:spPr>
          <a:xfrm>
            <a:off x="6578353" y="662633"/>
            <a:ext cx="4944864" cy="5532733"/>
          </a:xfrm>
          <a:prstGeom prst="rect">
            <a:avLst/>
          </a:prstGeom>
          <a:noFill/>
        </p:spPr>
        <p:txBody>
          <a:bodyPr wrap="square" rtlCol="0">
            <a:spAutoFit/>
          </a:bodyPr>
          <a:lstStyle/>
          <a:p>
            <a:pPr marL="0" indent="0" algn="ctr">
              <a:lnSpc>
                <a:spcPct val="115000"/>
              </a:lnSpc>
              <a:spcAft>
                <a:spcPts val="800"/>
              </a:spcAft>
              <a:buNone/>
            </a:pPr>
            <a:r>
              <a:rPr lang="it-IT" sz="1500" kern="100" dirty="0">
                <a:effectLst/>
                <a:latin typeface="Aptos Narrow" panose="020B0004020202020204" pitchFamily="34" charset="0"/>
                <a:ea typeface="Calibri" panose="020F0502020204030204" pitchFamily="34" charset="0"/>
                <a:cs typeface="Times New Roman" panose="02020603050405020304" pitchFamily="18" charset="0"/>
              </a:rPr>
              <a:t>Il procedimento in materia di persone, minorenni e famiglie segue le </a:t>
            </a:r>
            <a:r>
              <a:rPr lang="it-IT" sz="1500" b="1" kern="100" dirty="0">
                <a:effectLst/>
                <a:latin typeface="Aptos Narrow" panose="020B0004020202020204" pitchFamily="34" charset="0"/>
                <a:ea typeface="Calibri" panose="020F0502020204030204" pitchFamily="34" charset="0"/>
                <a:cs typeface="Times New Roman" panose="02020603050405020304" pitchFamily="18" charset="0"/>
              </a:rPr>
              <a:t>forme della cognizione piena ed esauriente, </a:t>
            </a:r>
          </a:p>
          <a:p>
            <a:pPr marL="0" indent="0" algn="ctr">
              <a:lnSpc>
                <a:spcPct val="115000"/>
              </a:lnSpc>
              <a:spcAft>
                <a:spcPts val="800"/>
              </a:spcAft>
              <a:buNone/>
            </a:pPr>
            <a:r>
              <a:rPr lang="it-IT" sz="1500" kern="100" dirty="0">
                <a:effectLst/>
                <a:latin typeface="Aptos Narrow" panose="020B0004020202020204" pitchFamily="34" charset="0"/>
                <a:ea typeface="Calibri" panose="020F0502020204030204" pitchFamily="34" charset="0"/>
                <a:cs typeface="Times New Roman" panose="02020603050405020304" pitchFamily="18" charset="0"/>
              </a:rPr>
              <a:t>con una fase introduttiva improntata al </a:t>
            </a:r>
            <a:r>
              <a:rPr lang="it-IT" sz="1500" b="1" kern="100" dirty="0">
                <a:effectLst/>
                <a:latin typeface="Aptos Narrow" panose="020B0004020202020204" pitchFamily="34" charset="0"/>
                <a:ea typeface="Calibri" panose="020F0502020204030204" pitchFamily="34" charset="0"/>
                <a:cs typeface="Times New Roman" panose="02020603050405020304" pitchFamily="18" charset="0"/>
              </a:rPr>
              <a:t>principio di collaborazione </a:t>
            </a:r>
            <a:r>
              <a:rPr lang="it-IT" sz="1500" kern="100" dirty="0">
                <a:effectLst/>
                <a:latin typeface="Aptos Narrow" panose="020B0004020202020204" pitchFamily="34" charset="0"/>
                <a:ea typeface="Calibri" panose="020F0502020204030204" pitchFamily="34" charset="0"/>
                <a:cs typeface="Times New Roman" panose="02020603050405020304" pitchFamily="18" charset="0"/>
              </a:rPr>
              <a:t>delle parti (art. 473.bis.18), scandita da termini decadenziali ben precisi (art. 473.bis.14-16-17), </a:t>
            </a:r>
          </a:p>
          <a:p>
            <a:pPr marL="0" indent="0" algn="ctr">
              <a:lnSpc>
                <a:spcPct val="115000"/>
              </a:lnSpc>
              <a:spcAft>
                <a:spcPts val="800"/>
              </a:spcAft>
              <a:buNone/>
            </a:pPr>
            <a:r>
              <a:rPr lang="it-IT" sz="1500" kern="100" dirty="0">
                <a:effectLst/>
                <a:latin typeface="Aptos Narrow" panose="020B0004020202020204" pitchFamily="34" charset="0"/>
                <a:ea typeface="Calibri" panose="020F0502020204030204" pitchFamily="34" charset="0"/>
                <a:cs typeface="Times New Roman" panose="02020603050405020304" pitchFamily="18" charset="0"/>
              </a:rPr>
              <a:t>a cui segue una fase istruttoria eventuale, che può aprirsi dopo la prima udienza di comparizione personale delle parti, nella quale devono sempre essere adottati i </a:t>
            </a:r>
            <a:r>
              <a:rPr lang="it-IT" sz="1500" b="1" kern="100" dirty="0">
                <a:effectLst/>
                <a:latin typeface="Aptos Narrow" panose="020B0004020202020204" pitchFamily="34" charset="0"/>
                <a:ea typeface="Calibri" panose="020F0502020204030204" pitchFamily="34" charset="0"/>
                <a:cs typeface="Times New Roman" panose="02020603050405020304" pitchFamily="18" charset="0"/>
              </a:rPr>
              <a:t>provvedimenti temporanei e urgenti</a:t>
            </a:r>
            <a:r>
              <a:rPr lang="it-IT" sz="1500" kern="100" dirty="0">
                <a:effectLst/>
                <a:latin typeface="Aptos Narrow" panose="020B0004020202020204" pitchFamily="34" charset="0"/>
                <a:ea typeface="Calibri" panose="020F0502020204030204" pitchFamily="34" charset="0"/>
                <a:cs typeface="Times New Roman" panose="02020603050405020304" pitchFamily="18" charset="0"/>
              </a:rPr>
              <a:t> (art. 473.bis.22), </a:t>
            </a:r>
          </a:p>
          <a:p>
            <a:pPr marL="0" indent="0" algn="ctr">
              <a:lnSpc>
                <a:spcPct val="115000"/>
              </a:lnSpc>
              <a:spcAft>
                <a:spcPts val="800"/>
              </a:spcAft>
              <a:buNone/>
            </a:pPr>
            <a:r>
              <a:rPr lang="it-IT" sz="1500" kern="100" dirty="0">
                <a:effectLst/>
                <a:latin typeface="Aptos Narrow" panose="020B0004020202020204" pitchFamily="34" charset="0"/>
                <a:ea typeface="Calibri" panose="020F0502020204030204" pitchFamily="34" charset="0"/>
                <a:cs typeface="Times New Roman" panose="02020603050405020304" pitchFamily="18" charset="0"/>
              </a:rPr>
              <a:t>con un </a:t>
            </a:r>
            <a:r>
              <a:rPr lang="it-IT" sz="1500" b="1" kern="100" dirty="0">
                <a:effectLst/>
                <a:latin typeface="Aptos Narrow" panose="020B0004020202020204" pitchFamily="34" charset="0"/>
                <a:ea typeface="Calibri" panose="020F0502020204030204" pitchFamily="34" charset="0"/>
                <a:cs typeface="Times New Roman" panose="02020603050405020304" pitchFamily="18" charset="0"/>
              </a:rPr>
              <a:t>sistema di preclusioni </a:t>
            </a:r>
            <a:r>
              <a:rPr lang="it-IT" sz="1500" kern="100" dirty="0">
                <a:effectLst/>
                <a:latin typeface="Aptos Narrow" panose="020B0004020202020204" pitchFamily="34" charset="0"/>
                <a:ea typeface="Calibri" panose="020F0502020204030204" pitchFamily="34" charset="0"/>
                <a:cs typeface="Times New Roman" panose="02020603050405020304" pitchFamily="18" charset="0"/>
              </a:rPr>
              <a:t>che è stato definito dalla dottrina </a:t>
            </a:r>
            <a:r>
              <a:rPr lang="it-IT" sz="1500" b="1" kern="100" dirty="0">
                <a:effectLst/>
                <a:latin typeface="Aptos Narrow" panose="020B0004020202020204" pitchFamily="34" charset="0"/>
                <a:ea typeface="Calibri" panose="020F0502020204030204" pitchFamily="34" charset="0"/>
                <a:cs typeface="Times New Roman" panose="02020603050405020304" pitchFamily="18" charset="0"/>
              </a:rPr>
              <a:t>“a geometria variabile” </a:t>
            </a:r>
            <a:r>
              <a:rPr lang="it-IT" sz="1500" kern="100" dirty="0">
                <a:effectLst/>
                <a:latin typeface="Aptos Narrow" panose="020B0004020202020204" pitchFamily="34" charset="0"/>
                <a:ea typeface="Calibri" panose="020F0502020204030204" pitchFamily="34" charset="0"/>
                <a:cs typeface="Times New Roman" panose="02020603050405020304" pitchFamily="18" charset="0"/>
              </a:rPr>
              <a:t>perché dipende dalla natura dei diritti che di volta in volta vengono in rilievo (quelli indisponibili, quelli “relativamente indisponibili” e quelli disponibili, art. 473.bis.19),</a:t>
            </a:r>
          </a:p>
          <a:p>
            <a:pPr marL="0" indent="0" algn="ctr">
              <a:lnSpc>
                <a:spcPct val="115000"/>
              </a:lnSpc>
              <a:spcAft>
                <a:spcPts val="800"/>
              </a:spcAft>
              <a:buNone/>
            </a:pPr>
            <a:r>
              <a:rPr lang="it-IT" sz="1500" kern="100" dirty="0">
                <a:latin typeface="Aptos Narrow" panose="020B0004020202020204" pitchFamily="34" charset="0"/>
                <a:ea typeface="Calibri" panose="020F0502020204030204" pitchFamily="34" charset="0"/>
                <a:cs typeface="Times New Roman" panose="02020603050405020304" pitchFamily="18" charset="0"/>
              </a:rPr>
              <a:t>nel quale </a:t>
            </a:r>
            <a:r>
              <a:rPr lang="it-IT" sz="1500" kern="100" dirty="0">
                <a:effectLst/>
                <a:latin typeface="Aptos Narrow" panose="020B0004020202020204" pitchFamily="34" charset="0"/>
                <a:ea typeface="Calibri" panose="020F0502020204030204" pitchFamily="34" charset="0"/>
                <a:cs typeface="Times New Roman" panose="02020603050405020304" pitchFamily="18" charset="0"/>
              </a:rPr>
              <a:t>il giudice della famiglia può esercitare </a:t>
            </a:r>
            <a:r>
              <a:rPr lang="it-IT" sz="1500" b="1" kern="100" dirty="0">
                <a:effectLst/>
                <a:latin typeface="Aptos Narrow" panose="020B0004020202020204" pitchFamily="34" charset="0"/>
                <a:ea typeface="Calibri" panose="020F0502020204030204" pitchFamily="34" charset="0"/>
                <a:cs typeface="Times New Roman" panose="02020603050405020304" pitchFamily="18" charset="0"/>
              </a:rPr>
              <a:t>poteri ufficiosi molto incisivi</a:t>
            </a:r>
            <a:r>
              <a:rPr lang="it-IT" sz="1500" kern="100" dirty="0">
                <a:effectLst/>
                <a:latin typeface="Aptos Narrow" panose="020B0004020202020204" pitchFamily="34" charset="0"/>
                <a:ea typeface="Calibri" panose="020F0502020204030204" pitchFamily="34" charset="0"/>
                <a:cs typeface="Times New Roman" panose="02020603050405020304" pitchFamily="18" charset="0"/>
              </a:rPr>
              <a:t>, in termini di prove e contenuto dei provvedimenti, a tutela dei soggetti ritenuti più vulnerabili: minori (art. 473.bis.2) e vittime di violenza domestica o abusi (art. 473.bis.40 ss.).</a:t>
            </a:r>
            <a:endParaRPr lang="it-IT" sz="15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77255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6E4B62F-E650-FD82-2498-5E7CCF6F315C}"/>
              </a:ext>
            </a:extLst>
          </p:cNvPr>
          <p:cNvSpPr>
            <a:spLocks noGrp="1"/>
          </p:cNvSpPr>
          <p:nvPr>
            <p:ph idx="1"/>
          </p:nvPr>
        </p:nvSpPr>
        <p:spPr>
          <a:xfrm>
            <a:off x="814336" y="1658663"/>
            <a:ext cx="3027285" cy="4284118"/>
          </a:xfrm>
        </p:spPr>
        <p:txBody>
          <a:bodyPr>
            <a:normAutofit lnSpcReduction="10000"/>
          </a:bodyPr>
          <a:lstStyle/>
          <a:p>
            <a:pPr marL="0" indent="0">
              <a:spcBef>
                <a:spcPts val="300"/>
              </a:spcBef>
              <a:buNone/>
            </a:pPr>
            <a:r>
              <a:rPr lang="it-IT" b="1" dirty="0">
                <a:latin typeface="Aptos Narrow" panose="020B0004020202020204" pitchFamily="34" charset="0"/>
              </a:rPr>
              <a:t>Capo I - Disposizioni generali</a:t>
            </a:r>
          </a:p>
          <a:p>
            <a:pPr marL="0" indent="0">
              <a:spcBef>
                <a:spcPts val="300"/>
              </a:spcBef>
              <a:buNone/>
            </a:pPr>
            <a:r>
              <a:rPr lang="it-IT" sz="1300" dirty="0">
                <a:latin typeface="Aptos Narrow" panose="020B0004020202020204" pitchFamily="34" charset="0"/>
              </a:rPr>
              <a:t>Art. 473 bis — Ambito di applicazione</a:t>
            </a:r>
          </a:p>
          <a:p>
            <a:pPr marL="0" indent="0">
              <a:spcBef>
                <a:spcPts val="300"/>
              </a:spcBef>
              <a:buNone/>
            </a:pPr>
            <a:r>
              <a:rPr lang="it-IT" sz="1300" dirty="0">
                <a:latin typeface="Aptos Narrow" panose="020B0004020202020204" pitchFamily="34" charset="0"/>
              </a:rPr>
              <a:t>Art. 473 bis 1 — Composizione dell'organo giudicante</a:t>
            </a:r>
          </a:p>
          <a:p>
            <a:pPr marL="0" indent="0">
              <a:spcBef>
                <a:spcPts val="300"/>
              </a:spcBef>
              <a:buNone/>
            </a:pPr>
            <a:r>
              <a:rPr lang="it-IT" sz="1300" dirty="0">
                <a:highlight>
                  <a:srgbClr val="FFFF00"/>
                </a:highlight>
                <a:latin typeface="Aptos Narrow" panose="020B0004020202020204" pitchFamily="34" charset="0"/>
              </a:rPr>
              <a:t>Art. 473 bis 2 — Poteri del giudice</a:t>
            </a:r>
          </a:p>
          <a:p>
            <a:pPr marL="0" indent="0">
              <a:spcBef>
                <a:spcPts val="300"/>
              </a:spcBef>
              <a:buNone/>
            </a:pPr>
            <a:r>
              <a:rPr lang="it-IT" sz="1300" dirty="0">
                <a:latin typeface="Aptos Narrow" panose="020B0004020202020204" pitchFamily="34" charset="0"/>
              </a:rPr>
              <a:t>Art. 473 bis 3 — Poteri del pubblico ministero</a:t>
            </a:r>
          </a:p>
          <a:p>
            <a:pPr marL="0" indent="0">
              <a:spcBef>
                <a:spcPts val="300"/>
              </a:spcBef>
              <a:buNone/>
            </a:pPr>
            <a:r>
              <a:rPr lang="it-IT" sz="1300" dirty="0">
                <a:highlight>
                  <a:srgbClr val="00FFFF"/>
                </a:highlight>
                <a:latin typeface="Aptos Narrow" panose="020B0004020202020204" pitchFamily="34" charset="0"/>
              </a:rPr>
              <a:t>Art. 473 bis 4 — Ascolto del minore</a:t>
            </a:r>
          </a:p>
          <a:p>
            <a:pPr marL="0" indent="0">
              <a:spcBef>
                <a:spcPts val="300"/>
              </a:spcBef>
              <a:buNone/>
            </a:pPr>
            <a:r>
              <a:rPr lang="it-IT" sz="1300" dirty="0">
                <a:highlight>
                  <a:srgbClr val="00FFFF"/>
                </a:highlight>
                <a:latin typeface="Aptos Narrow" panose="020B0004020202020204" pitchFamily="34" charset="0"/>
              </a:rPr>
              <a:t>Art. 473 bis 5 — Modalità dell'ascolto</a:t>
            </a:r>
          </a:p>
          <a:p>
            <a:pPr marL="0" indent="0">
              <a:spcBef>
                <a:spcPts val="300"/>
              </a:spcBef>
              <a:buNone/>
            </a:pPr>
            <a:r>
              <a:rPr lang="it-IT" sz="1300" dirty="0">
                <a:highlight>
                  <a:srgbClr val="00FFFF"/>
                </a:highlight>
                <a:latin typeface="Aptos Narrow" panose="020B0004020202020204" pitchFamily="34" charset="0"/>
              </a:rPr>
              <a:t>Art. 473 bis 6 — Rifiuto del minore a incontrare il genitore</a:t>
            </a:r>
          </a:p>
          <a:p>
            <a:pPr marL="0" indent="0">
              <a:spcBef>
                <a:spcPts val="300"/>
              </a:spcBef>
              <a:buNone/>
            </a:pPr>
            <a:r>
              <a:rPr lang="it-IT" sz="1300" dirty="0">
                <a:latin typeface="Aptos Narrow" panose="020B0004020202020204" pitchFamily="34" charset="0"/>
              </a:rPr>
              <a:t>Art. 473 bis 7 — Nomina del tutore e del curatore del minore</a:t>
            </a:r>
          </a:p>
          <a:p>
            <a:pPr marL="0" indent="0">
              <a:spcBef>
                <a:spcPts val="300"/>
              </a:spcBef>
              <a:buNone/>
            </a:pPr>
            <a:r>
              <a:rPr lang="it-IT" sz="1300" dirty="0">
                <a:latin typeface="Aptos Narrow" panose="020B0004020202020204" pitchFamily="34" charset="0"/>
              </a:rPr>
              <a:t>Art. 473 bis 8 — Curatore speciale del minore</a:t>
            </a:r>
          </a:p>
          <a:p>
            <a:pPr marL="0" indent="0">
              <a:spcBef>
                <a:spcPts val="300"/>
              </a:spcBef>
              <a:buNone/>
            </a:pPr>
            <a:r>
              <a:rPr lang="it-IT" sz="1300" dirty="0">
                <a:latin typeface="Aptos Narrow" panose="020B0004020202020204" pitchFamily="34" charset="0"/>
              </a:rPr>
              <a:t>Art. 473 bis 9 — Disposizioni in favore dei figli maggiorenni portatori di handicap grave</a:t>
            </a:r>
          </a:p>
          <a:p>
            <a:pPr marL="0" indent="0">
              <a:spcBef>
                <a:spcPts val="300"/>
              </a:spcBef>
              <a:buNone/>
            </a:pPr>
            <a:r>
              <a:rPr lang="it-IT" sz="1300" dirty="0">
                <a:highlight>
                  <a:srgbClr val="FFFF00"/>
                </a:highlight>
                <a:latin typeface="Aptos Narrow" panose="020B0004020202020204" pitchFamily="34" charset="0"/>
              </a:rPr>
              <a:t>Art. 473 bis 10 — Mediazione familiare</a:t>
            </a:r>
          </a:p>
          <a:p>
            <a:endParaRPr lang="it-IT" dirty="0"/>
          </a:p>
        </p:txBody>
      </p:sp>
      <p:sp>
        <p:nvSpPr>
          <p:cNvPr id="4" name="Segnaposto piè di pagina 3">
            <a:extLst>
              <a:ext uri="{FF2B5EF4-FFF2-40B4-BE49-F238E27FC236}">
                <a16:creationId xmlns:a16="http://schemas.microsoft.com/office/drawing/2014/main" id="{56247222-BE62-860E-1D42-BED8AE38DCE8}"/>
              </a:ext>
            </a:extLst>
          </p:cNvPr>
          <p:cNvSpPr>
            <a:spLocks noGrp="1"/>
          </p:cNvSpPr>
          <p:nvPr>
            <p:ph type="ftr" sz="quarter" idx="11"/>
          </p:nvPr>
        </p:nvSpPr>
        <p:spPr>
          <a:xfrm>
            <a:off x="156731" y="6503662"/>
            <a:ext cx="7619999" cy="365125"/>
          </a:xfrm>
        </p:spPr>
        <p:txBody>
          <a:bodyPr/>
          <a:lstStyle/>
          <a:p>
            <a:r>
              <a:rPr lang="it-IT" dirty="0"/>
              <a:t>Dr.ssa Veronica Marrapodi – Giudice della Sezione Prima civile presso il Tribunale di Bergamo</a:t>
            </a:r>
          </a:p>
        </p:txBody>
      </p:sp>
      <p:sp>
        <p:nvSpPr>
          <p:cNvPr id="5" name="Segnaposto numero diapositiva 4">
            <a:extLst>
              <a:ext uri="{FF2B5EF4-FFF2-40B4-BE49-F238E27FC236}">
                <a16:creationId xmlns:a16="http://schemas.microsoft.com/office/drawing/2014/main" id="{BE1C96F9-FEE4-268C-CF3F-688998BD9AC5}"/>
              </a:ext>
            </a:extLst>
          </p:cNvPr>
          <p:cNvSpPr>
            <a:spLocks noGrp="1"/>
          </p:cNvSpPr>
          <p:nvPr>
            <p:ph type="sldNum" sz="quarter" idx="12"/>
          </p:nvPr>
        </p:nvSpPr>
        <p:spPr/>
        <p:txBody>
          <a:bodyPr/>
          <a:lstStyle/>
          <a:p>
            <a:fld id="{D2C6EA2E-AD8D-452A-9FF7-1ECB847D1C68}" type="slidenum">
              <a:rPr lang="it-IT" smtClean="0"/>
              <a:t>3</a:t>
            </a:fld>
            <a:endParaRPr lang="it-IT"/>
          </a:p>
        </p:txBody>
      </p:sp>
      <p:sp>
        <p:nvSpPr>
          <p:cNvPr id="6" name="CasellaDiTesto 5">
            <a:extLst>
              <a:ext uri="{FF2B5EF4-FFF2-40B4-BE49-F238E27FC236}">
                <a16:creationId xmlns:a16="http://schemas.microsoft.com/office/drawing/2014/main" id="{4FAFFA5F-1B00-84AB-2641-96FBB7CFF07B}"/>
              </a:ext>
            </a:extLst>
          </p:cNvPr>
          <p:cNvSpPr txBox="1"/>
          <p:nvPr/>
        </p:nvSpPr>
        <p:spPr>
          <a:xfrm>
            <a:off x="921695" y="268888"/>
            <a:ext cx="10912935" cy="646331"/>
          </a:xfrm>
          <a:prstGeom prst="rect">
            <a:avLst/>
          </a:prstGeom>
          <a:noFill/>
        </p:spPr>
        <p:txBody>
          <a:bodyPr wrap="square" rtlCol="0">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it-IT" altLang="it-IT" sz="1800" b="1" i="0" u="none" strike="noStrike" cap="none" normalizeH="0" baseline="0" dirty="0">
                <a:ln>
                  <a:noFill/>
                </a:ln>
                <a:effectLst/>
                <a:latin typeface="Aptos Narrow" panose="020B0004020202020204" pitchFamily="34" charset="0"/>
                <a:cs typeface="Tahoma" panose="020B0604030504040204" pitchFamily="34" charset="0"/>
              </a:rPr>
              <a:t>Titolo IV bis - Codice di procedura civile: </a:t>
            </a:r>
            <a:r>
              <a:rPr kumimoji="0" lang="it-IT" altLang="it-IT" sz="1800" b="1" i="1" u="none" strike="noStrike" cap="none" normalizeH="0" baseline="0" dirty="0">
                <a:ln>
                  <a:noFill/>
                </a:ln>
                <a:effectLst/>
                <a:latin typeface="Aptos Narrow" panose="020B0004020202020204" pitchFamily="34" charset="0"/>
                <a:cs typeface="Tahoma" panose="020B0604030504040204" pitchFamily="34" charset="0"/>
              </a:rPr>
              <a:t>Norme per il procedimento in materia di persone, minorenni e famiglie</a:t>
            </a:r>
          </a:p>
          <a:p>
            <a:pPr algn="ctr"/>
            <a:endParaRPr lang="it-IT" dirty="0"/>
          </a:p>
        </p:txBody>
      </p:sp>
      <p:sp>
        <p:nvSpPr>
          <p:cNvPr id="7" name="Rectangle 1">
            <a:extLst>
              <a:ext uri="{FF2B5EF4-FFF2-40B4-BE49-F238E27FC236}">
                <a16:creationId xmlns:a16="http://schemas.microsoft.com/office/drawing/2014/main" id="{6D0BED0C-8C36-2397-FADC-C2DEA747347B}"/>
              </a:ext>
            </a:extLst>
          </p:cNvPr>
          <p:cNvSpPr>
            <a:spLocks noChangeArrowheads="1"/>
          </p:cNvSpPr>
          <p:nvPr/>
        </p:nvSpPr>
        <p:spPr bwMode="auto">
          <a:xfrm>
            <a:off x="0" y="42025"/>
            <a:ext cx="65" cy="373149"/>
          </a:xfrm>
          <a:prstGeom prst="rect">
            <a:avLst/>
          </a:prstGeom>
          <a:solidFill>
            <a:srgbClr val="F6F6F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8" name="CasellaDiTesto 7">
            <a:extLst>
              <a:ext uri="{FF2B5EF4-FFF2-40B4-BE49-F238E27FC236}">
                <a16:creationId xmlns:a16="http://schemas.microsoft.com/office/drawing/2014/main" id="{40DB6FC1-1641-296B-BE59-D2305CD4DDA6}"/>
              </a:ext>
            </a:extLst>
          </p:cNvPr>
          <p:cNvSpPr txBox="1"/>
          <p:nvPr/>
        </p:nvSpPr>
        <p:spPr>
          <a:xfrm>
            <a:off x="3923448" y="1089237"/>
            <a:ext cx="4057195" cy="5487721"/>
          </a:xfrm>
          <a:prstGeom prst="rect">
            <a:avLst/>
          </a:prstGeom>
          <a:noFill/>
        </p:spPr>
        <p:txBody>
          <a:bodyPr wrap="square" rtlCol="0">
            <a:spAutoFit/>
          </a:bodyPr>
          <a:lstStyle/>
          <a:p>
            <a:pPr>
              <a:lnSpc>
                <a:spcPct val="80000"/>
              </a:lnSpc>
              <a:spcBef>
                <a:spcPts val="300"/>
              </a:spcBef>
              <a:buClr>
                <a:schemeClr val="accent1"/>
              </a:buClr>
            </a:pPr>
            <a:r>
              <a:rPr lang="it-IT" b="1" dirty="0">
                <a:solidFill>
                  <a:schemeClr val="tx1">
                    <a:lumMod val="75000"/>
                    <a:lumOff val="25000"/>
                  </a:schemeClr>
                </a:solidFill>
                <a:latin typeface="Aptos Narrow" panose="020B0004020202020204" pitchFamily="34" charset="0"/>
              </a:rPr>
              <a:t>Capo II - Del procedimento</a:t>
            </a:r>
          </a:p>
          <a:p>
            <a:pPr>
              <a:lnSpc>
                <a:spcPct val="80000"/>
              </a:lnSpc>
              <a:spcBef>
                <a:spcPts val="300"/>
              </a:spcBef>
              <a:buClr>
                <a:schemeClr val="accent1"/>
              </a:buClr>
            </a:pPr>
            <a:r>
              <a:rPr lang="it-IT" sz="1300" b="1" dirty="0">
                <a:solidFill>
                  <a:schemeClr val="tx1">
                    <a:lumMod val="75000"/>
                    <a:lumOff val="25000"/>
                  </a:schemeClr>
                </a:solidFill>
                <a:latin typeface="Aptos Narrow" panose="020B0004020202020204" pitchFamily="34" charset="0"/>
              </a:rPr>
              <a:t>Sezione I - Disposizioni comuni al giudizio di primo grado</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11 — Competenza per territorio</a:t>
            </a:r>
          </a:p>
          <a:p>
            <a:pPr>
              <a:lnSpc>
                <a:spcPct val="80000"/>
              </a:lnSpc>
              <a:spcBef>
                <a:spcPts val="300"/>
              </a:spcBef>
              <a:buClr>
                <a:schemeClr val="accent1"/>
              </a:buClr>
            </a:pPr>
            <a:r>
              <a:rPr lang="it-IT" sz="1300" dirty="0">
                <a:solidFill>
                  <a:schemeClr val="tx1">
                    <a:lumMod val="75000"/>
                    <a:lumOff val="25000"/>
                  </a:schemeClr>
                </a:solidFill>
                <a:highlight>
                  <a:srgbClr val="FFFF00"/>
                </a:highlight>
                <a:latin typeface="Aptos Narrow" panose="020B0004020202020204" pitchFamily="34" charset="0"/>
              </a:rPr>
              <a:t>Art. 473 bis 12 — Forma della domanda</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13 — Ricorso del pubblico ministero</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14 — Deposito del ricorso e decreto di fissazione dell'udienza</a:t>
            </a:r>
          </a:p>
          <a:p>
            <a:pPr>
              <a:lnSpc>
                <a:spcPct val="80000"/>
              </a:lnSpc>
              <a:spcBef>
                <a:spcPts val="300"/>
              </a:spcBef>
              <a:buClr>
                <a:schemeClr val="accent1"/>
              </a:buClr>
            </a:pPr>
            <a:r>
              <a:rPr lang="it-IT" sz="1300" dirty="0">
                <a:solidFill>
                  <a:schemeClr val="tx1">
                    <a:lumMod val="75000"/>
                    <a:lumOff val="25000"/>
                  </a:schemeClr>
                </a:solidFill>
                <a:highlight>
                  <a:srgbClr val="FFFF00"/>
                </a:highlight>
                <a:latin typeface="Aptos Narrow" panose="020B0004020202020204" pitchFamily="34" charset="0"/>
              </a:rPr>
              <a:t>Art. 473 bis 15 — Provvedimenti indifferibili</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16 — Costituzione del convenuto</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17 — Ulteriori difese</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18 — Dovere di leale collaborazione</a:t>
            </a:r>
          </a:p>
          <a:p>
            <a:pPr>
              <a:lnSpc>
                <a:spcPct val="80000"/>
              </a:lnSpc>
              <a:spcBef>
                <a:spcPts val="300"/>
              </a:spcBef>
              <a:buClr>
                <a:schemeClr val="accent1"/>
              </a:buClr>
            </a:pPr>
            <a:r>
              <a:rPr lang="it-IT" sz="1300" dirty="0">
                <a:solidFill>
                  <a:schemeClr val="tx1">
                    <a:lumMod val="75000"/>
                    <a:lumOff val="25000"/>
                  </a:schemeClr>
                </a:solidFill>
                <a:highlight>
                  <a:srgbClr val="FFFF00"/>
                </a:highlight>
                <a:latin typeface="Aptos Narrow" panose="020B0004020202020204" pitchFamily="34" charset="0"/>
              </a:rPr>
              <a:t>Art. 473 bis 19 — Nuove domande e nuovi mezzi di prova</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20 — Intervento volontario</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21 — Udienza di comparizione delle parti</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22 — Provvedimenti del giudice</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23 — Modifica dei provvedimenti temporanei e urgenti</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24 — Reclamo dei provvedimenti temporanei e urgenti</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25 — Consulenza tecnica d'ufficio</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26 — Nomina di un esperto su richiesta delle parti</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27 — Intervento dei servizi sociali o sanitari nei procedimenti a tutela dei minori</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28 — Decisione della causa</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29 — Modificabilità dei provvedimenti</a:t>
            </a:r>
          </a:p>
          <a:p>
            <a:pPr>
              <a:lnSpc>
                <a:spcPct val="80000"/>
              </a:lnSpc>
              <a:spcBef>
                <a:spcPts val="300"/>
              </a:spcBef>
              <a:buClr>
                <a:schemeClr val="accent1"/>
              </a:buClr>
            </a:pPr>
            <a:r>
              <a:rPr lang="it-IT" sz="1300" b="1" dirty="0">
                <a:solidFill>
                  <a:schemeClr val="tx1">
                    <a:lumMod val="75000"/>
                    <a:lumOff val="25000"/>
                  </a:schemeClr>
                </a:solidFill>
                <a:latin typeface="Aptos Narrow" panose="020B0004020202020204" pitchFamily="34" charset="0"/>
              </a:rPr>
              <a:t>Sezione II - Dell'appello</a:t>
            </a:r>
          </a:p>
          <a:p>
            <a:pPr>
              <a:lnSpc>
                <a:spcPct val="80000"/>
              </a:lnSpc>
              <a:spcBef>
                <a:spcPts val="300"/>
              </a:spcBef>
              <a:buClr>
                <a:schemeClr val="accent1"/>
              </a:buClr>
            </a:pPr>
            <a:r>
              <a:rPr lang="it-IT" sz="1300" b="1" dirty="0">
                <a:solidFill>
                  <a:schemeClr val="tx1">
                    <a:lumMod val="75000"/>
                    <a:lumOff val="25000"/>
                  </a:schemeClr>
                </a:solidFill>
                <a:latin typeface="Aptos Narrow" panose="020B0004020202020204" pitchFamily="34" charset="0"/>
              </a:rPr>
              <a:t>Sezione III - Dell'attuazione dei provvedimenti</a:t>
            </a:r>
          </a:p>
        </p:txBody>
      </p:sp>
      <p:sp>
        <p:nvSpPr>
          <p:cNvPr id="10" name="CasellaDiTesto 9">
            <a:extLst>
              <a:ext uri="{FF2B5EF4-FFF2-40B4-BE49-F238E27FC236}">
                <a16:creationId xmlns:a16="http://schemas.microsoft.com/office/drawing/2014/main" id="{000DEA8F-C2BA-E364-F17B-5FBC22DC365A}"/>
              </a:ext>
            </a:extLst>
          </p:cNvPr>
          <p:cNvSpPr txBox="1"/>
          <p:nvPr/>
        </p:nvSpPr>
        <p:spPr>
          <a:xfrm>
            <a:off x="8062470" y="919756"/>
            <a:ext cx="3972799" cy="5903667"/>
          </a:xfrm>
          <a:prstGeom prst="rect">
            <a:avLst/>
          </a:prstGeom>
          <a:noFill/>
        </p:spPr>
        <p:txBody>
          <a:bodyPr wrap="square" rtlCol="0">
            <a:spAutoFit/>
          </a:bodyPr>
          <a:lstStyle/>
          <a:p>
            <a:pPr>
              <a:lnSpc>
                <a:spcPct val="80000"/>
              </a:lnSpc>
              <a:spcBef>
                <a:spcPts val="300"/>
              </a:spcBef>
              <a:buClr>
                <a:schemeClr val="accent1"/>
              </a:buClr>
            </a:pPr>
            <a:r>
              <a:rPr lang="it-IT" b="1" dirty="0">
                <a:solidFill>
                  <a:schemeClr val="tx1">
                    <a:lumMod val="75000"/>
                    <a:lumOff val="25000"/>
                  </a:schemeClr>
                </a:solidFill>
                <a:latin typeface="Aptos Narrow" panose="020B0004020202020204" pitchFamily="34" charset="0"/>
              </a:rPr>
              <a:t>Capo III - Disposizioni speciali</a:t>
            </a:r>
          </a:p>
          <a:p>
            <a:pPr>
              <a:lnSpc>
                <a:spcPct val="80000"/>
              </a:lnSpc>
              <a:spcBef>
                <a:spcPts val="300"/>
              </a:spcBef>
              <a:buClr>
                <a:schemeClr val="accent1"/>
              </a:buClr>
            </a:pPr>
            <a:r>
              <a:rPr lang="it-IT" sz="1300" b="1" dirty="0">
                <a:solidFill>
                  <a:schemeClr val="tx1">
                    <a:lumMod val="75000"/>
                    <a:lumOff val="25000"/>
                  </a:schemeClr>
                </a:solidFill>
                <a:latin typeface="Aptos Narrow" panose="020B0004020202020204" pitchFamily="34" charset="0"/>
              </a:rPr>
              <a:t>Sezione I - Della violenza domestica o di genere</a:t>
            </a:r>
          </a:p>
          <a:p>
            <a:pPr>
              <a:lnSpc>
                <a:spcPct val="80000"/>
              </a:lnSpc>
              <a:spcBef>
                <a:spcPts val="300"/>
              </a:spcBef>
              <a:buClr>
                <a:schemeClr val="accent1"/>
              </a:buClr>
              <a:buFont typeface="Arial" panose="020B0604020202020204" pitchFamily="34" charset="0"/>
              <a:buChar char="•"/>
            </a:pPr>
            <a:r>
              <a:rPr lang="it-IT" sz="1300" dirty="0">
                <a:solidFill>
                  <a:schemeClr val="tx1">
                    <a:lumMod val="75000"/>
                    <a:lumOff val="25000"/>
                  </a:schemeClr>
                </a:solidFill>
                <a:latin typeface="Aptos Narrow" panose="020B0004020202020204" pitchFamily="34" charset="0"/>
              </a:rPr>
              <a:t>Art. 473 bis 40 — Ambito di applicazione</a:t>
            </a:r>
          </a:p>
          <a:p>
            <a:pPr>
              <a:lnSpc>
                <a:spcPct val="80000"/>
              </a:lnSpc>
              <a:spcBef>
                <a:spcPts val="300"/>
              </a:spcBef>
              <a:buClr>
                <a:schemeClr val="accent1"/>
              </a:buClr>
              <a:buFont typeface="Arial" panose="020B0604020202020204" pitchFamily="34" charset="0"/>
              <a:buChar char="•"/>
            </a:pPr>
            <a:r>
              <a:rPr lang="it-IT" sz="1300" dirty="0">
                <a:solidFill>
                  <a:schemeClr val="tx1">
                    <a:lumMod val="75000"/>
                    <a:lumOff val="25000"/>
                  </a:schemeClr>
                </a:solidFill>
                <a:latin typeface="Aptos Narrow" panose="020B0004020202020204" pitchFamily="34" charset="0"/>
              </a:rPr>
              <a:t>Art. 473 bis 41 — Forma della domanda</a:t>
            </a:r>
          </a:p>
          <a:p>
            <a:pPr>
              <a:lnSpc>
                <a:spcPct val="80000"/>
              </a:lnSpc>
              <a:spcBef>
                <a:spcPts val="300"/>
              </a:spcBef>
              <a:buClr>
                <a:schemeClr val="accent1"/>
              </a:buClr>
              <a:buFont typeface="Arial" panose="020B0604020202020204" pitchFamily="34" charset="0"/>
              <a:buChar char="•"/>
            </a:pPr>
            <a:r>
              <a:rPr lang="it-IT" sz="1300" dirty="0">
                <a:solidFill>
                  <a:schemeClr val="tx1">
                    <a:lumMod val="75000"/>
                    <a:lumOff val="25000"/>
                  </a:schemeClr>
                </a:solidFill>
                <a:latin typeface="Aptos Narrow" panose="020B0004020202020204" pitchFamily="34" charset="0"/>
              </a:rPr>
              <a:t>Art. 473 bis 42 — Procedimento</a:t>
            </a:r>
          </a:p>
          <a:p>
            <a:pPr>
              <a:lnSpc>
                <a:spcPct val="80000"/>
              </a:lnSpc>
              <a:spcBef>
                <a:spcPts val="300"/>
              </a:spcBef>
              <a:buClr>
                <a:schemeClr val="accent1"/>
              </a:buClr>
              <a:buFont typeface="Arial" panose="020B0604020202020204" pitchFamily="34" charset="0"/>
              <a:buChar char="•"/>
            </a:pPr>
            <a:r>
              <a:rPr lang="it-IT" sz="1300" dirty="0">
                <a:solidFill>
                  <a:schemeClr val="tx1">
                    <a:lumMod val="75000"/>
                    <a:lumOff val="25000"/>
                  </a:schemeClr>
                </a:solidFill>
                <a:highlight>
                  <a:srgbClr val="FFFF00"/>
                </a:highlight>
                <a:latin typeface="Aptos Narrow" panose="020B0004020202020204" pitchFamily="34" charset="0"/>
              </a:rPr>
              <a:t>Art. 473 bis 43 — Mediazione familiare</a:t>
            </a:r>
          </a:p>
          <a:p>
            <a:pPr>
              <a:lnSpc>
                <a:spcPct val="80000"/>
              </a:lnSpc>
              <a:spcBef>
                <a:spcPts val="300"/>
              </a:spcBef>
              <a:buClr>
                <a:schemeClr val="accent1"/>
              </a:buClr>
              <a:buFont typeface="Arial" panose="020B0604020202020204" pitchFamily="34" charset="0"/>
              <a:buChar char="•"/>
            </a:pPr>
            <a:r>
              <a:rPr lang="it-IT" sz="1300" dirty="0">
                <a:solidFill>
                  <a:schemeClr val="tx1">
                    <a:lumMod val="75000"/>
                    <a:lumOff val="25000"/>
                  </a:schemeClr>
                </a:solidFill>
                <a:latin typeface="Aptos Narrow" panose="020B0004020202020204" pitchFamily="34" charset="0"/>
              </a:rPr>
              <a:t>Art. 473 bis 44 — Attività istruttoria</a:t>
            </a:r>
          </a:p>
          <a:p>
            <a:pPr>
              <a:lnSpc>
                <a:spcPct val="80000"/>
              </a:lnSpc>
              <a:spcBef>
                <a:spcPts val="300"/>
              </a:spcBef>
              <a:buClr>
                <a:schemeClr val="accent1"/>
              </a:buClr>
              <a:buFont typeface="Arial" panose="020B0604020202020204" pitchFamily="34" charset="0"/>
              <a:buChar char="•"/>
            </a:pPr>
            <a:r>
              <a:rPr lang="it-IT" sz="1300" dirty="0">
                <a:solidFill>
                  <a:schemeClr val="tx1">
                    <a:lumMod val="75000"/>
                    <a:lumOff val="25000"/>
                  </a:schemeClr>
                </a:solidFill>
                <a:highlight>
                  <a:srgbClr val="00FFFF"/>
                </a:highlight>
                <a:latin typeface="Aptos Narrow" panose="020B0004020202020204" pitchFamily="34" charset="0"/>
              </a:rPr>
              <a:t>Art. 473 bis 45 — Ascolto del minore</a:t>
            </a:r>
          </a:p>
          <a:p>
            <a:pPr>
              <a:lnSpc>
                <a:spcPct val="80000"/>
              </a:lnSpc>
              <a:spcBef>
                <a:spcPts val="300"/>
              </a:spcBef>
              <a:buClr>
                <a:schemeClr val="accent1"/>
              </a:buClr>
              <a:buFont typeface="Arial" panose="020B0604020202020204" pitchFamily="34" charset="0"/>
              <a:buChar char="•"/>
            </a:pPr>
            <a:r>
              <a:rPr lang="it-IT" sz="1300" dirty="0">
                <a:solidFill>
                  <a:schemeClr val="tx1">
                    <a:lumMod val="75000"/>
                    <a:lumOff val="25000"/>
                  </a:schemeClr>
                </a:solidFill>
                <a:latin typeface="Aptos Narrow" panose="020B0004020202020204" pitchFamily="34" charset="0"/>
              </a:rPr>
              <a:t>Art. 473 bis 46 — Provvedimenti del giudice</a:t>
            </a:r>
          </a:p>
          <a:p>
            <a:pPr>
              <a:lnSpc>
                <a:spcPct val="80000"/>
              </a:lnSpc>
              <a:spcBef>
                <a:spcPts val="300"/>
              </a:spcBef>
              <a:buClr>
                <a:schemeClr val="accent1"/>
              </a:buClr>
            </a:pPr>
            <a:r>
              <a:rPr lang="it-IT" sz="1300" b="1" dirty="0">
                <a:solidFill>
                  <a:schemeClr val="tx1">
                    <a:lumMod val="75000"/>
                    <a:lumOff val="25000"/>
                  </a:schemeClr>
                </a:solidFill>
                <a:latin typeface="Aptos Narrow" panose="020B0004020202020204" pitchFamily="34" charset="0"/>
              </a:rPr>
              <a:t>Sezione II - Dei procedimenti di separazione, di scioglimento o cessazione degli effetti civili del matrimonio, di scioglimento dell'unione civile e di regolamentazione dell'esercizio della responsabilità genitoriale, nonché di modifica delle relative condizioni</a:t>
            </a:r>
          </a:p>
          <a:p>
            <a:pPr>
              <a:lnSpc>
                <a:spcPct val="80000"/>
              </a:lnSpc>
              <a:spcBef>
                <a:spcPts val="300"/>
              </a:spcBef>
              <a:buClr>
                <a:schemeClr val="accent1"/>
              </a:buClr>
              <a:buFont typeface="Arial" panose="020B0604020202020204" pitchFamily="34" charset="0"/>
              <a:buChar char="•"/>
            </a:pPr>
            <a:r>
              <a:rPr lang="it-IT" sz="1300" dirty="0">
                <a:solidFill>
                  <a:schemeClr val="tx1">
                    <a:lumMod val="75000"/>
                    <a:lumOff val="25000"/>
                  </a:schemeClr>
                </a:solidFill>
                <a:latin typeface="Aptos Narrow" panose="020B0004020202020204" pitchFamily="34" charset="0"/>
              </a:rPr>
              <a:t>Art. 473 bis 47 — Competenza</a:t>
            </a:r>
          </a:p>
          <a:p>
            <a:pPr>
              <a:lnSpc>
                <a:spcPct val="80000"/>
              </a:lnSpc>
              <a:spcBef>
                <a:spcPts val="300"/>
              </a:spcBef>
              <a:buClr>
                <a:schemeClr val="accent1"/>
              </a:buClr>
              <a:buFont typeface="Arial" panose="020B0604020202020204" pitchFamily="34" charset="0"/>
              <a:buChar char="•"/>
            </a:pPr>
            <a:r>
              <a:rPr lang="it-IT" sz="1300" dirty="0">
                <a:solidFill>
                  <a:schemeClr val="tx1">
                    <a:lumMod val="75000"/>
                    <a:lumOff val="25000"/>
                  </a:schemeClr>
                </a:solidFill>
                <a:latin typeface="Aptos Narrow" panose="020B0004020202020204" pitchFamily="34" charset="0"/>
              </a:rPr>
              <a:t>Art. 473 bis 48 — Produzioni documentali</a:t>
            </a:r>
          </a:p>
          <a:p>
            <a:pPr>
              <a:lnSpc>
                <a:spcPct val="80000"/>
              </a:lnSpc>
              <a:spcBef>
                <a:spcPts val="300"/>
              </a:spcBef>
              <a:buClr>
                <a:schemeClr val="accent1"/>
              </a:buClr>
              <a:buFont typeface="Arial" panose="020B0604020202020204" pitchFamily="34" charset="0"/>
              <a:buChar char="•"/>
            </a:pPr>
            <a:r>
              <a:rPr lang="it-IT" sz="1300" dirty="0">
                <a:solidFill>
                  <a:schemeClr val="tx1">
                    <a:lumMod val="75000"/>
                    <a:lumOff val="25000"/>
                  </a:schemeClr>
                </a:solidFill>
                <a:highlight>
                  <a:srgbClr val="FFFF00"/>
                </a:highlight>
                <a:latin typeface="Aptos Narrow" panose="020B0004020202020204" pitchFamily="34" charset="0"/>
              </a:rPr>
              <a:t>Art. 473 bis 49 — Cumulo di domande di separazione e scioglimento o cessazione degli effetti civili del matrimonio</a:t>
            </a:r>
          </a:p>
          <a:p>
            <a:pPr>
              <a:lnSpc>
                <a:spcPct val="80000"/>
              </a:lnSpc>
              <a:spcBef>
                <a:spcPts val="300"/>
              </a:spcBef>
              <a:buClr>
                <a:schemeClr val="accent1"/>
              </a:buClr>
              <a:buFont typeface="Arial" panose="020B0604020202020204" pitchFamily="34" charset="0"/>
              <a:buChar char="•"/>
            </a:pPr>
            <a:r>
              <a:rPr lang="it-IT" sz="1300" dirty="0">
                <a:solidFill>
                  <a:schemeClr val="tx1">
                    <a:lumMod val="75000"/>
                    <a:lumOff val="25000"/>
                  </a:schemeClr>
                </a:solidFill>
                <a:latin typeface="Aptos Narrow" panose="020B0004020202020204" pitchFamily="34" charset="0"/>
              </a:rPr>
              <a:t>Art. 473 bis 50 — Provvedimenti temporanei e urgenti</a:t>
            </a:r>
          </a:p>
          <a:p>
            <a:pPr>
              <a:lnSpc>
                <a:spcPct val="80000"/>
              </a:lnSpc>
              <a:spcBef>
                <a:spcPts val="300"/>
              </a:spcBef>
              <a:buClr>
                <a:schemeClr val="accent1"/>
              </a:buClr>
              <a:buFont typeface="Arial" panose="020B0604020202020204" pitchFamily="34" charset="0"/>
              <a:buChar char="•"/>
            </a:pPr>
            <a:r>
              <a:rPr lang="it-IT" sz="1300" dirty="0">
                <a:solidFill>
                  <a:schemeClr val="tx1">
                    <a:lumMod val="75000"/>
                    <a:lumOff val="25000"/>
                  </a:schemeClr>
                </a:solidFill>
                <a:highlight>
                  <a:srgbClr val="FFFF00"/>
                </a:highlight>
                <a:latin typeface="Aptos Narrow" panose="020B0004020202020204" pitchFamily="34" charset="0"/>
              </a:rPr>
              <a:t>Art. 473 bis 51 — Procedimento su domanda congiunta</a:t>
            </a:r>
          </a:p>
          <a:p>
            <a:pPr>
              <a:lnSpc>
                <a:spcPct val="80000"/>
              </a:lnSpc>
              <a:spcBef>
                <a:spcPts val="300"/>
              </a:spcBef>
              <a:buClr>
                <a:schemeClr val="accent1"/>
              </a:buClr>
            </a:pPr>
            <a:r>
              <a:rPr lang="it-IT" sz="1300" b="1" dirty="0">
                <a:solidFill>
                  <a:schemeClr val="tx1">
                    <a:lumMod val="75000"/>
                    <a:lumOff val="25000"/>
                  </a:schemeClr>
                </a:solidFill>
                <a:latin typeface="Aptos Narrow" panose="020B0004020202020204" pitchFamily="34" charset="0"/>
              </a:rPr>
              <a:t>Sezione III - Dei procedimenti di interdizione, di inabilitazione e di nomina di amministratore di sostegno</a:t>
            </a:r>
          </a:p>
          <a:p>
            <a:pPr>
              <a:lnSpc>
                <a:spcPct val="80000"/>
              </a:lnSpc>
              <a:spcBef>
                <a:spcPts val="300"/>
              </a:spcBef>
              <a:buClr>
                <a:schemeClr val="accent1"/>
              </a:buClr>
            </a:pPr>
            <a:r>
              <a:rPr lang="it-IT" sz="1300" b="1" dirty="0">
                <a:solidFill>
                  <a:schemeClr val="tx1">
                    <a:lumMod val="75000"/>
                    <a:lumOff val="25000"/>
                  </a:schemeClr>
                </a:solidFill>
                <a:latin typeface="Aptos Narrow" panose="020B0004020202020204" pitchFamily="34" charset="0"/>
              </a:rPr>
              <a:t>Sezione IV - Assenza e morte presunta</a:t>
            </a:r>
          </a:p>
          <a:p>
            <a:pPr>
              <a:lnSpc>
                <a:spcPct val="80000"/>
              </a:lnSpc>
              <a:spcBef>
                <a:spcPts val="300"/>
              </a:spcBef>
              <a:buClr>
                <a:schemeClr val="accent1"/>
              </a:buClr>
            </a:pPr>
            <a:r>
              <a:rPr lang="it-IT" sz="1300" b="1" dirty="0">
                <a:solidFill>
                  <a:schemeClr val="tx1">
                    <a:lumMod val="75000"/>
                    <a:lumOff val="25000"/>
                  </a:schemeClr>
                </a:solidFill>
                <a:latin typeface="Aptos Narrow" panose="020B0004020202020204" pitchFamily="34" charset="0"/>
              </a:rPr>
              <a:t>Sezione V - Disposizioni relative a minori interdetti e inabilitati</a:t>
            </a:r>
          </a:p>
          <a:p>
            <a:pPr>
              <a:lnSpc>
                <a:spcPct val="80000"/>
              </a:lnSpc>
              <a:spcBef>
                <a:spcPts val="300"/>
              </a:spcBef>
              <a:buClr>
                <a:schemeClr val="accent1"/>
              </a:buClr>
            </a:pPr>
            <a:r>
              <a:rPr lang="it-IT" sz="1300" b="1" dirty="0">
                <a:solidFill>
                  <a:schemeClr val="tx1">
                    <a:lumMod val="75000"/>
                    <a:lumOff val="25000"/>
                  </a:schemeClr>
                </a:solidFill>
                <a:latin typeface="Aptos Narrow" panose="020B0004020202020204" pitchFamily="34" charset="0"/>
              </a:rPr>
              <a:t>Sezione VI - Rapporti patrimoniali tra coniugi</a:t>
            </a:r>
          </a:p>
          <a:p>
            <a:pPr>
              <a:lnSpc>
                <a:spcPct val="80000"/>
              </a:lnSpc>
              <a:spcBef>
                <a:spcPts val="300"/>
              </a:spcBef>
              <a:buClr>
                <a:schemeClr val="accent1"/>
              </a:buClr>
            </a:pPr>
            <a:r>
              <a:rPr lang="it-IT" sz="1300" b="1" dirty="0">
                <a:solidFill>
                  <a:schemeClr val="tx1">
                    <a:lumMod val="75000"/>
                    <a:lumOff val="25000"/>
                  </a:schemeClr>
                </a:solidFill>
                <a:latin typeface="Aptos Narrow" panose="020B0004020202020204" pitchFamily="34" charset="0"/>
              </a:rPr>
              <a:t>Sezione VII - Degli ordini di protezione contro gli abusi familiari</a:t>
            </a:r>
          </a:p>
          <a:p>
            <a:pPr>
              <a:lnSpc>
                <a:spcPct val="80000"/>
              </a:lnSpc>
              <a:spcBef>
                <a:spcPts val="300"/>
              </a:spcBef>
              <a:buClr>
                <a:schemeClr val="accent1"/>
              </a:buClr>
            </a:pPr>
            <a:r>
              <a:rPr lang="it-IT" sz="1400" b="1" dirty="0">
                <a:solidFill>
                  <a:schemeClr val="tx1">
                    <a:lumMod val="75000"/>
                    <a:lumOff val="25000"/>
                  </a:schemeClr>
                </a:solidFill>
                <a:latin typeface="Aptos Narrow" panose="020B0004020202020204" pitchFamily="34" charset="0"/>
              </a:rPr>
              <a:t>Capo IV - Dei procedimenti in camera di consiglio</a:t>
            </a:r>
          </a:p>
        </p:txBody>
      </p:sp>
    </p:spTree>
    <p:extLst>
      <p:ext uri="{BB962C8B-B14F-4D97-AF65-F5344CB8AC3E}">
        <p14:creationId xmlns:p14="http://schemas.microsoft.com/office/powerpoint/2010/main" val="3883660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92BB2C2-BEE1-5C11-3422-4F7D5B197C64}"/>
              </a:ext>
            </a:extLst>
          </p:cNvPr>
          <p:cNvSpPr>
            <a:spLocks noGrp="1"/>
          </p:cNvSpPr>
          <p:nvPr>
            <p:ph idx="1"/>
          </p:nvPr>
        </p:nvSpPr>
        <p:spPr>
          <a:xfrm>
            <a:off x="2373187" y="524124"/>
            <a:ext cx="8626246" cy="5794246"/>
          </a:xfrm>
        </p:spPr>
        <p:txBody>
          <a:bodyPr>
            <a:normAutofit/>
          </a:bodyPr>
          <a:lstStyle/>
          <a:p>
            <a:pPr marL="0" indent="0">
              <a:spcBef>
                <a:spcPts val="0"/>
              </a:spcBef>
              <a:buNone/>
            </a:pPr>
            <a:r>
              <a:rPr lang="it-IT" b="1" i="0" dirty="0">
                <a:solidFill>
                  <a:srgbClr val="2D2D2D"/>
                </a:solidFill>
                <a:effectLst/>
                <a:latin typeface="Aptos Narrow" panose="020B0004020202020204" pitchFamily="34" charset="0"/>
              </a:rPr>
              <a:t>art. 473 bis.2 c.p.c.: Poteri del giudice</a:t>
            </a:r>
          </a:p>
          <a:p>
            <a:pPr marL="0" indent="0" algn="just">
              <a:spcBef>
                <a:spcPts val="0"/>
              </a:spcBef>
              <a:buNone/>
            </a:pPr>
            <a:r>
              <a:rPr lang="it-IT" b="0" i="1" dirty="0">
                <a:solidFill>
                  <a:srgbClr val="000000"/>
                </a:solidFill>
                <a:effectLst/>
                <a:highlight>
                  <a:srgbClr val="00FF00"/>
                </a:highlight>
                <a:latin typeface="Aptos Narrow" panose="020B0004020202020204" pitchFamily="34" charset="0"/>
              </a:rPr>
              <a:t>A tutela dei minori </a:t>
            </a:r>
            <a:r>
              <a:rPr lang="it-IT" b="0" i="1" dirty="0">
                <a:solidFill>
                  <a:srgbClr val="000000"/>
                </a:solidFill>
                <a:effectLst/>
                <a:latin typeface="Aptos Narrow" panose="020B0004020202020204" pitchFamily="34" charset="0"/>
              </a:rPr>
              <a:t>il </a:t>
            </a:r>
            <a:r>
              <a:rPr lang="it-IT" b="0" i="1" dirty="0">
                <a:solidFill>
                  <a:srgbClr val="183025"/>
                </a:solidFill>
                <a:effectLst/>
                <a:latin typeface="Aptos Narrow" panose="020B0004020202020204" pitchFamily="34" charset="0"/>
              </a:rPr>
              <a:t>giudice</a:t>
            </a:r>
            <a:r>
              <a:rPr lang="it-IT" b="0" i="1" dirty="0">
                <a:solidFill>
                  <a:srgbClr val="000000"/>
                </a:solidFill>
                <a:effectLst/>
                <a:latin typeface="Aptos Narrow" panose="020B0004020202020204" pitchFamily="34" charset="0"/>
              </a:rPr>
              <a:t> può </a:t>
            </a:r>
            <a:r>
              <a:rPr lang="it-IT" b="0" i="1" dirty="0">
                <a:solidFill>
                  <a:srgbClr val="FF0000"/>
                </a:solidFill>
                <a:effectLst/>
                <a:latin typeface="Aptos Narrow" panose="020B0004020202020204" pitchFamily="34" charset="0"/>
              </a:rPr>
              <a:t>d'ufficio</a:t>
            </a:r>
            <a:r>
              <a:rPr lang="it-IT" b="0" i="1" dirty="0">
                <a:solidFill>
                  <a:srgbClr val="000000"/>
                </a:solidFill>
                <a:effectLst/>
                <a:latin typeface="Aptos Narrow" panose="020B0004020202020204" pitchFamily="34" charset="0"/>
              </a:rPr>
              <a:t> nominare il </a:t>
            </a:r>
            <a:r>
              <a:rPr lang="it-IT" b="0" i="1" dirty="0">
                <a:solidFill>
                  <a:srgbClr val="183025"/>
                </a:solidFill>
                <a:effectLst/>
                <a:latin typeface="Aptos Narrow" panose="020B0004020202020204" pitchFamily="34" charset="0"/>
              </a:rPr>
              <a:t>curatore speciale</a:t>
            </a:r>
            <a:r>
              <a:rPr lang="it-IT" b="0" i="1" dirty="0">
                <a:solidFill>
                  <a:srgbClr val="000000"/>
                </a:solidFill>
                <a:effectLst/>
                <a:latin typeface="Aptos Narrow" panose="020B0004020202020204" pitchFamily="34" charset="0"/>
              </a:rPr>
              <a:t> nei casi previsti dalla legge, adottare i provvedimenti opportuni </a:t>
            </a:r>
            <a:r>
              <a:rPr lang="it-IT" b="0" i="1" dirty="0">
                <a:solidFill>
                  <a:srgbClr val="FF0000"/>
                </a:solidFill>
                <a:effectLst/>
                <a:latin typeface="Aptos Narrow" panose="020B0004020202020204" pitchFamily="34" charset="0"/>
              </a:rPr>
              <a:t>in deroga all'articolo 112 </a:t>
            </a:r>
            <a:r>
              <a:rPr lang="it-IT" b="0" i="1" dirty="0">
                <a:solidFill>
                  <a:srgbClr val="000000"/>
                </a:solidFill>
                <a:effectLst/>
                <a:latin typeface="Aptos Narrow" panose="020B0004020202020204" pitchFamily="34" charset="0"/>
              </a:rPr>
              <a:t>e disporre </a:t>
            </a:r>
            <a:r>
              <a:rPr lang="it-IT" b="0" i="1" dirty="0">
                <a:solidFill>
                  <a:srgbClr val="183025"/>
                </a:solidFill>
                <a:effectLst/>
                <a:latin typeface="Aptos Narrow" panose="020B0004020202020204" pitchFamily="34" charset="0"/>
              </a:rPr>
              <a:t>mezzi di prova</a:t>
            </a:r>
            <a:r>
              <a:rPr lang="it-IT" b="0" i="1" dirty="0">
                <a:solidFill>
                  <a:srgbClr val="000000"/>
                </a:solidFill>
                <a:effectLst/>
                <a:latin typeface="Aptos Narrow" panose="020B0004020202020204" pitchFamily="34" charset="0"/>
              </a:rPr>
              <a:t> </a:t>
            </a:r>
            <a:r>
              <a:rPr lang="it-IT" b="0" i="1" dirty="0">
                <a:solidFill>
                  <a:srgbClr val="FF0000"/>
                </a:solidFill>
                <a:effectLst/>
                <a:latin typeface="Aptos Narrow" panose="020B0004020202020204" pitchFamily="34" charset="0"/>
              </a:rPr>
              <a:t>al di fuori dei limiti di ammissibilità </a:t>
            </a:r>
            <a:r>
              <a:rPr lang="it-IT" b="0" i="1" dirty="0">
                <a:solidFill>
                  <a:srgbClr val="000000"/>
                </a:solidFill>
                <a:effectLst/>
                <a:latin typeface="Aptos Narrow" panose="020B0004020202020204" pitchFamily="34" charset="0"/>
              </a:rPr>
              <a:t>previsti dal </a:t>
            </a:r>
            <a:r>
              <a:rPr lang="it-IT" b="0" i="1" dirty="0">
                <a:solidFill>
                  <a:srgbClr val="183025"/>
                </a:solidFill>
                <a:effectLst/>
                <a:latin typeface="Aptos Narrow" panose="020B0004020202020204" pitchFamily="34" charset="0"/>
              </a:rPr>
              <a:t>Codice Civile</a:t>
            </a:r>
            <a:r>
              <a:rPr lang="it-IT" b="0" i="1" dirty="0">
                <a:solidFill>
                  <a:srgbClr val="000000"/>
                </a:solidFill>
                <a:effectLst/>
                <a:latin typeface="Aptos Narrow" panose="020B0004020202020204" pitchFamily="34" charset="0"/>
              </a:rPr>
              <a:t>, nel rispetto del </a:t>
            </a:r>
            <a:r>
              <a:rPr lang="it-IT" b="0" i="1" dirty="0">
                <a:solidFill>
                  <a:srgbClr val="183025"/>
                </a:solidFill>
                <a:effectLst/>
                <a:latin typeface="Aptos Narrow" panose="020B0004020202020204" pitchFamily="34" charset="0"/>
              </a:rPr>
              <a:t>contraddittorio</a:t>
            </a:r>
            <a:r>
              <a:rPr lang="it-IT" b="0" i="1" dirty="0">
                <a:solidFill>
                  <a:srgbClr val="000000"/>
                </a:solidFill>
                <a:effectLst/>
                <a:latin typeface="Aptos Narrow" panose="020B0004020202020204" pitchFamily="34" charset="0"/>
              </a:rPr>
              <a:t> e del diritto alla prova contraria.</a:t>
            </a:r>
          </a:p>
          <a:p>
            <a:pPr marL="0" indent="0" algn="just">
              <a:spcBef>
                <a:spcPts val="0"/>
              </a:spcBef>
              <a:buNone/>
            </a:pPr>
            <a:r>
              <a:rPr lang="it-IT" b="0" i="1" dirty="0">
                <a:solidFill>
                  <a:srgbClr val="000000"/>
                </a:solidFill>
                <a:effectLst/>
                <a:latin typeface="Aptos Narrow" panose="020B0004020202020204" pitchFamily="34" charset="0"/>
              </a:rPr>
              <a:t>Con riferimento alle domande di contributo economico, il giudice può d'ufficio ordinare l'integrazione della documentazione depositata dalle parti e disporre ordini di esibizione e indagini sui redditi, sui patrimoni e sull'effettivo tenore di vita, anche nei confronti di terzi, valendosi se del caso della polizia tributaria.</a:t>
            </a:r>
          </a:p>
          <a:p>
            <a:pPr marL="0" indent="0" algn="just">
              <a:spcBef>
                <a:spcPts val="0"/>
              </a:spcBef>
              <a:buNone/>
            </a:pPr>
            <a:endParaRPr lang="it-IT" b="0" i="0" dirty="0">
              <a:solidFill>
                <a:srgbClr val="000000"/>
              </a:solidFill>
              <a:effectLst/>
              <a:latin typeface="Aptos Narrow" panose="020B0004020202020204" pitchFamily="34" charset="0"/>
            </a:endParaRPr>
          </a:p>
          <a:p>
            <a:pPr marL="0" indent="0" algn="just">
              <a:spcBef>
                <a:spcPts val="0"/>
              </a:spcBef>
              <a:buNone/>
            </a:pPr>
            <a:r>
              <a:rPr lang="it-IT" b="1" i="0" dirty="0">
                <a:solidFill>
                  <a:srgbClr val="2D2D2D"/>
                </a:solidFill>
                <a:effectLst/>
                <a:latin typeface="Aptos Narrow" panose="020B0004020202020204" pitchFamily="34" charset="0"/>
              </a:rPr>
              <a:t>art. 473 bis.19 c.p.c.: Nuove domande e nuovi mezzi di prova</a:t>
            </a:r>
          </a:p>
          <a:p>
            <a:pPr marL="0" indent="0" algn="just">
              <a:spcBef>
                <a:spcPts val="0"/>
              </a:spcBef>
              <a:buNone/>
            </a:pPr>
            <a:r>
              <a:rPr lang="it-IT" b="0" i="1" dirty="0">
                <a:solidFill>
                  <a:srgbClr val="000000"/>
                </a:solidFill>
                <a:effectLst/>
                <a:latin typeface="Aptos Narrow" panose="020B0004020202020204" pitchFamily="34" charset="0"/>
              </a:rPr>
              <a:t>Le decadenze previste dagli articoli 473 bis 14 e 473 bis 17 operano solo in riferimento alle domande aventi a oggetto diritti disponibili.</a:t>
            </a:r>
          </a:p>
          <a:p>
            <a:pPr marL="0" indent="0" algn="just">
              <a:spcBef>
                <a:spcPts val="0"/>
              </a:spcBef>
              <a:buNone/>
            </a:pPr>
            <a:r>
              <a:rPr lang="it-IT" b="0" i="1" dirty="0">
                <a:solidFill>
                  <a:srgbClr val="FF0000"/>
                </a:solidFill>
                <a:effectLst/>
                <a:latin typeface="Aptos Narrow" panose="020B0004020202020204" pitchFamily="34" charset="0"/>
              </a:rPr>
              <a:t>Le parti possono sempre introdurre nuove domande e nuovi mezzi di prova relativi </a:t>
            </a:r>
            <a:r>
              <a:rPr lang="it-IT" b="0" i="1" dirty="0">
                <a:solidFill>
                  <a:schemeClr val="tx1"/>
                </a:solidFill>
                <a:effectLst/>
                <a:highlight>
                  <a:srgbClr val="00FF00"/>
                </a:highlight>
                <a:latin typeface="Aptos Narrow" panose="020B0004020202020204" pitchFamily="34" charset="0"/>
              </a:rPr>
              <a:t>all'affidamento e al mantenimento dei figli minori. </a:t>
            </a:r>
            <a:r>
              <a:rPr lang="it-IT" b="0" i="1" dirty="0">
                <a:solidFill>
                  <a:srgbClr val="000000"/>
                </a:solidFill>
                <a:effectLst/>
                <a:latin typeface="Aptos Narrow" panose="020B0004020202020204" pitchFamily="34" charset="0"/>
              </a:rPr>
              <a:t>Possono altresì proporre, nella prima difesa utile successiva e fino al momento della precisazione delle conclusioni, nuove domande di contributo economico in favore proprio e dei figli maggiorenni non indipendenti economicamente e i relativi nuovi mezzi di prova, se si verificano mutamenti nelle circostanze o a seguito di nuovi accertamenti istruttori.</a:t>
            </a:r>
          </a:p>
          <a:p>
            <a:endParaRPr lang="it-IT" dirty="0"/>
          </a:p>
        </p:txBody>
      </p:sp>
      <p:sp>
        <p:nvSpPr>
          <p:cNvPr id="4" name="Segnaposto piè di pagina 3">
            <a:extLst>
              <a:ext uri="{FF2B5EF4-FFF2-40B4-BE49-F238E27FC236}">
                <a16:creationId xmlns:a16="http://schemas.microsoft.com/office/drawing/2014/main" id="{017201E1-89D0-AC38-00EA-DDCF4CD263B4}"/>
              </a:ext>
            </a:extLst>
          </p:cNvPr>
          <p:cNvSpPr>
            <a:spLocks noGrp="1"/>
          </p:cNvSpPr>
          <p:nvPr>
            <p:ph type="ftr" sz="quarter" idx="11"/>
          </p:nvPr>
        </p:nvSpPr>
        <p:spPr>
          <a:xfrm>
            <a:off x="6686310" y="6492875"/>
            <a:ext cx="5448040" cy="365125"/>
          </a:xfrm>
        </p:spPr>
        <p:txBody>
          <a:bodyPr/>
          <a:lstStyle/>
          <a:p>
            <a:r>
              <a:rPr lang="it-IT" dirty="0"/>
              <a:t>Dr.ssa Veronica Marrapodi – Giudice della Sezione Prima civile presso il Tribunale di Bergamo</a:t>
            </a:r>
          </a:p>
        </p:txBody>
      </p:sp>
      <p:sp>
        <p:nvSpPr>
          <p:cNvPr id="5" name="Segnaposto numero diapositiva 4">
            <a:extLst>
              <a:ext uri="{FF2B5EF4-FFF2-40B4-BE49-F238E27FC236}">
                <a16:creationId xmlns:a16="http://schemas.microsoft.com/office/drawing/2014/main" id="{D37B83AC-7B8A-C263-9149-E49FB1EBE344}"/>
              </a:ext>
            </a:extLst>
          </p:cNvPr>
          <p:cNvSpPr>
            <a:spLocks noGrp="1"/>
          </p:cNvSpPr>
          <p:nvPr>
            <p:ph type="sldNum" sz="quarter" idx="12"/>
          </p:nvPr>
        </p:nvSpPr>
        <p:spPr/>
        <p:txBody>
          <a:bodyPr/>
          <a:lstStyle/>
          <a:p>
            <a:fld id="{D2C6EA2E-AD8D-452A-9FF7-1ECB847D1C68}" type="slidenum">
              <a:rPr lang="it-IT" smtClean="0"/>
              <a:t>4</a:t>
            </a:fld>
            <a:endParaRPr lang="it-IT"/>
          </a:p>
        </p:txBody>
      </p:sp>
    </p:spTree>
    <p:extLst>
      <p:ext uri="{BB962C8B-B14F-4D97-AF65-F5344CB8AC3E}">
        <p14:creationId xmlns:p14="http://schemas.microsoft.com/office/powerpoint/2010/main" val="3095356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92BB2C2-BEE1-5C11-3422-4F7D5B197C64}"/>
              </a:ext>
            </a:extLst>
          </p:cNvPr>
          <p:cNvSpPr>
            <a:spLocks noGrp="1"/>
          </p:cNvSpPr>
          <p:nvPr>
            <p:ph idx="1"/>
          </p:nvPr>
        </p:nvSpPr>
        <p:spPr>
          <a:xfrm>
            <a:off x="2210595" y="656947"/>
            <a:ext cx="9188333" cy="5983549"/>
          </a:xfrm>
        </p:spPr>
        <p:txBody>
          <a:bodyPr>
            <a:normAutofit fontScale="92500" lnSpcReduction="20000"/>
          </a:bodyPr>
          <a:lstStyle/>
          <a:p>
            <a:pPr marL="0" indent="0" algn="just">
              <a:spcBef>
                <a:spcPts val="0"/>
              </a:spcBef>
              <a:buNone/>
            </a:pPr>
            <a:r>
              <a:rPr lang="it-IT" b="1" i="0" dirty="0">
                <a:solidFill>
                  <a:srgbClr val="2D2D2D"/>
                </a:solidFill>
                <a:effectLst/>
                <a:latin typeface="Aptos Narrow" panose="020B0004020202020204" pitchFamily="34" charset="0"/>
              </a:rPr>
              <a:t>art. 473 bis.10 c.p.c.: Mediazione familiare</a:t>
            </a:r>
            <a:endParaRPr lang="it-IT" b="1" dirty="0">
              <a:solidFill>
                <a:srgbClr val="2D2D2D"/>
              </a:solidFill>
              <a:latin typeface="Aptos Narrow" panose="020B0004020202020204" pitchFamily="34" charset="0"/>
            </a:endParaRPr>
          </a:p>
          <a:p>
            <a:pPr marL="0" indent="0" algn="just">
              <a:spcBef>
                <a:spcPts val="0"/>
              </a:spcBef>
              <a:buNone/>
            </a:pPr>
            <a:r>
              <a:rPr lang="it-IT" i="1" dirty="0">
                <a:solidFill>
                  <a:srgbClr val="000000"/>
                </a:solidFill>
                <a:latin typeface="Aptos Narrow" panose="020B0004020202020204" pitchFamily="34" charset="0"/>
              </a:rPr>
              <a:t>Il giudice può, in ogni momento, informare le parti della possibilità di avvalersi della mediazione familiare e invitarle a rivolgersi a un mediatore, da loro scelto tra le persone iscritte nell'elenco formato a norma delle disposizioni di attuazione del presente codice, per ricevere informazioni circa le finalità, i contenuti e le modalità del percorso e per valutare se intraprenderlo</a:t>
            </a:r>
          </a:p>
          <a:p>
            <a:pPr marL="0" indent="0" algn="just">
              <a:spcBef>
                <a:spcPts val="0"/>
              </a:spcBef>
              <a:buNone/>
            </a:pPr>
            <a:r>
              <a:rPr lang="it-IT" i="1" dirty="0">
                <a:solidFill>
                  <a:srgbClr val="000000"/>
                </a:solidFill>
                <a:latin typeface="Aptos Narrow" panose="020B0004020202020204" pitchFamily="34" charset="0"/>
              </a:rPr>
              <a:t>Qualora ne ravvisi l'opportunità, il giudice, sentite le parti e ottenuto il loro consenso, può rinviare l'adozione dei provvedimenti di cui all'articolo 473 bis 22 per consentire che i coniugi, avvalendosi di esperti, tentino una mediazione per raggiungere un accordo, con particolare riferimento alla tutela dell'interesse morale e materiale dei figli.</a:t>
            </a:r>
          </a:p>
          <a:p>
            <a:pPr marL="0" indent="0" algn="just">
              <a:spcBef>
                <a:spcPts val="0"/>
              </a:spcBef>
              <a:buNone/>
            </a:pPr>
            <a:endParaRPr lang="it-IT" sz="1800" kern="0" dirty="0">
              <a:solidFill>
                <a:srgbClr val="000000"/>
              </a:solidFill>
              <a:effectLst/>
              <a:latin typeface="Aptos Narrow" panose="020B0004020202020204" pitchFamily="34" charset="0"/>
              <a:ea typeface="Times New Roman" panose="02020603050405020304" pitchFamily="18" charset="0"/>
              <a:cs typeface="Tahoma" panose="020B0604030504040204" pitchFamily="34" charset="0"/>
            </a:endParaRPr>
          </a:p>
          <a:p>
            <a:pPr marL="0" indent="0" algn="just">
              <a:spcBef>
                <a:spcPts val="0"/>
              </a:spcBef>
              <a:buNone/>
            </a:pPr>
            <a:r>
              <a:rPr lang="it-IT" kern="0" dirty="0">
                <a:solidFill>
                  <a:schemeClr val="accent3"/>
                </a:solidFill>
                <a:latin typeface="Aptos Narrow" panose="020B0004020202020204" pitchFamily="34" charset="0"/>
                <a:ea typeface="Times New Roman" panose="02020603050405020304" pitchFamily="18" charset="0"/>
                <a:cs typeface="Tahoma" panose="020B0604030504040204" pitchFamily="34" charset="0"/>
              </a:rPr>
              <a:t>V. </a:t>
            </a:r>
            <a:r>
              <a:rPr lang="it-IT" sz="1800" kern="0" dirty="0">
                <a:solidFill>
                  <a:schemeClr val="accent3"/>
                </a:solidFill>
                <a:effectLst/>
                <a:latin typeface="Aptos Narrow" panose="020B0004020202020204" pitchFamily="34" charset="0"/>
                <a:ea typeface="Times New Roman" panose="02020603050405020304" pitchFamily="18" charset="0"/>
                <a:cs typeface="Tahoma" panose="020B0604030504040204" pitchFamily="34" charset="0"/>
              </a:rPr>
              <a:t>D.M. 27 ottobre 2023, n. 151 “Regolamento sulla disciplina professionale del mediatore familiare”, pubblicato nella </a:t>
            </a:r>
            <a:r>
              <a:rPr lang="it-IT" sz="1800" kern="0" dirty="0" err="1">
                <a:solidFill>
                  <a:schemeClr val="accent3"/>
                </a:solidFill>
                <a:effectLst/>
                <a:latin typeface="Aptos Narrow" panose="020B0004020202020204" pitchFamily="34" charset="0"/>
                <a:ea typeface="Times New Roman" panose="02020603050405020304" pitchFamily="18" charset="0"/>
                <a:cs typeface="Tahoma" panose="020B0604030504040204" pitchFamily="34" charset="0"/>
              </a:rPr>
              <a:t>Gazz</a:t>
            </a:r>
            <a:r>
              <a:rPr lang="it-IT" sz="1800" kern="0" dirty="0">
                <a:solidFill>
                  <a:schemeClr val="accent3"/>
                </a:solidFill>
                <a:effectLst/>
                <a:latin typeface="Aptos Narrow" panose="020B0004020202020204" pitchFamily="34" charset="0"/>
                <a:ea typeface="Times New Roman" panose="02020603050405020304" pitchFamily="18" charset="0"/>
                <a:cs typeface="Tahoma" panose="020B0604030504040204" pitchFamily="34" charset="0"/>
              </a:rPr>
              <a:t>. Uff. 31 ottobre 2023, n. 255, emanato dal Ministero delle imprese e del made in </a:t>
            </a:r>
            <a:r>
              <a:rPr lang="it-IT" sz="1800" kern="0" dirty="0" err="1">
                <a:solidFill>
                  <a:schemeClr val="accent3"/>
                </a:solidFill>
                <a:effectLst/>
                <a:latin typeface="Aptos Narrow" panose="020B0004020202020204" pitchFamily="34" charset="0"/>
                <a:ea typeface="Times New Roman" panose="02020603050405020304" pitchFamily="18" charset="0"/>
                <a:cs typeface="Tahoma" panose="020B0604030504040204" pitchFamily="34" charset="0"/>
              </a:rPr>
              <a:t>Italy</a:t>
            </a:r>
            <a:r>
              <a:rPr lang="it-IT" sz="1800" kern="0" dirty="0">
                <a:solidFill>
                  <a:schemeClr val="accent3"/>
                </a:solidFill>
                <a:effectLst/>
                <a:latin typeface="Aptos Narrow" panose="020B0004020202020204" pitchFamily="34" charset="0"/>
                <a:ea typeface="Times New Roman" panose="02020603050405020304" pitchFamily="18" charset="0"/>
                <a:cs typeface="Tahoma" panose="020B0604030504040204" pitchFamily="34" charset="0"/>
              </a:rPr>
              <a:t>.</a:t>
            </a:r>
            <a:endParaRPr lang="it-IT" dirty="0">
              <a:solidFill>
                <a:schemeClr val="accent3"/>
              </a:solidFill>
              <a:latin typeface="Aptos Narrow" panose="020B0004020202020204" pitchFamily="34" charset="0"/>
            </a:endParaRPr>
          </a:p>
          <a:p>
            <a:pPr marL="0" indent="0" algn="just">
              <a:spcBef>
                <a:spcPts val="0"/>
              </a:spcBef>
              <a:buNone/>
            </a:pPr>
            <a:endParaRPr lang="it-IT" b="0" i="0" dirty="0">
              <a:solidFill>
                <a:schemeClr val="accent3"/>
              </a:solidFill>
              <a:effectLst/>
              <a:latin typeface="Tahoma" panose="020B0604030504040204" pitchFamily="34" charset="0"/>
            </a:endParaRPr>
          </a:p>
          <a:p>
            <a:pPr marL="0" indent="0" algn="just">
              <a:spcBef>
                <a:spcPts val="0"/>
              </a:spcBef>
              <a:buNone/>
            </a:pPr>
            <a:r>
              <a:rPr lang="it-IT" b="1" i="0" dirty="0">
                <a:solidFill>
                  <a:srgbClr val="2D2D2D"/>
                </a:solidFill>
                <a:effectLst/>
                <a:latin typeface="Aptos Narrow" panose="020B0004020202020204" pitchFamily="34" charset="0"/>
              </a:rPr>
              <a:t>art. 473 bis.43 c.p.c.: Mediazione familiare</a:t>
            </a:r>
          </a:p>
          <a:p>
            <a:pPr marL="0" indent="0" algn="just">
              <a:spcBef>
                <a:spcPts val="0"/>
              </a:spcBef>
              <a:buNone/>
            </a:pPr>
            <a:r>
              <a:rPr lang="it-IT" b="0" i="0" dirty="0">
                <a:solidFill>
                  <a:srgbClr val="000000"/>
                </a:solidFill>
                <a:effectLst/>
                <a:latin typeface="Aptos Narrow" panose="020B0004020202020204" pitchFamily="34" charset="0"/>
              </a:rPr>
              <a:t>È fatto divieto di iniziare il percorso di mediazione familiare quando è stata pronunciata sentenza di condanna o di applicazione della pena, anche in primo grado, ovvero è pendente un procedimento penale in una fase successiva ai termini di cui all'articolo 415 bis del Codice di procedura penale per le condotte di cui all'articolo 473 bis 40, nonché quando tali condotte sono allegate o comunque emergono in corso di causa.</a:t>
            </a:r>
          </a:p>
          <a:p>
            <a:pPr marL="0" indent="0" algn="just">
              <a:spcBef>
                <a:spcPts val="0"/>
              </a:spcBef>
              <a:buNone/>
            </a:pPr>
            <a:r>
              <a:rPr lang="it-IT" b="0" i="0" dirty="0">
                <a:solidFill>
                  <a:srgbClr val="000000"/>
                </a:solidFill>
                <a:effectLst/>
                <a:latin typeface="Aptos Narrow" panose="020B0004020202020204" pitchFamily="34" charset="0"/>
              </a:rPr>
              <a:t>Il mediatore interrompe immediatamente il percorso di mediazione familiare intrapreso, se nel corso di esso emerge notizia di abusi o violenze.</a:t>
            </a:r>
          </a:p>
          <a:p>
            <a:pPr marL="0" indent="0" algn="just">
              <a:spcBef>
                <a:spcPts val="0"/>
              </a:spcBef>
              <a:buNone/>
            </a:pPr>
            <a:endParaRPr lang="it-IT" b="0" i="0" dirty="0">
              <a:solidFill>
                <a:schemeClr val="accent3"/>
              </a:solidFill>
              <a:effectLst/>
              <a:latin typeface="Aptos Narrow" panose="020B0004020202020204" pitchFamily="34" charset="0"/>
            </a:endParaRPr>
          </a:p>
          <a:p>
            <a:pPr marL="0" indent="0" algn="just">
              <a:spcBef>
                <a:spcPts val="0"/>
              </a:spcBef>
              <a:buNone/>
            </a:pPr>
            <a:r>
              <a:rPr lang="it-IT" dirty="0">
                <a:solidFill>
                  <a:schemeClr val="accent3"/>
                </a:solidFill>
                <a:latin typeface="Aptos Narrow" panose="020B0004020202020204" pitchFamily="34" charset="0"/>
              </a:rPr>
              <a:t>V. Art. 48, </a:t>
            </a:r>
            <a:r>
              <a:rPr lang="it-IT" sz="1800" dirty="0">
                <a:solidFill>
                  <a:schemeClr val="accent3"/>
                </a:solidFill>
                <a:effectLst/>
                <a:latin typeface="Aptos Narrow" panose="020B0004020202020204" pitchFamily="34" charset="0"/>
                <a:ea typeface="Calibri" panose="020F0502020204030204" pitchFamily="34" charset="0"/>
                <a:cs typeface="Times New Roman" panose="02020603050405020304" pitchFamily="18" charset="0"/>
              </a:rPr>
              <a:t>Convenzione del Consiglio d'Europa sulla prevenzione e la lotta contro la violenza nei confronti delle donne e la violenza domestica (c.d. Convenzione di Istanbul) dell'11/05/2011, entrata in vigore in Italia il 1° agosto 2014.</a:t>
            </a:r>
            <a:endParaRPr lang="it-IT" dirty="0">
              <a:solidFill>
                <a:schemeClr val="accent3"/>
              </a:solidFill>
            </a:endParaRPr>
          </a:p>
        </p:txBody>
      </p:sp>
      <p:sp>
        <p:nvSpPr>
          <p:cNvPr id="4" name="Segnaposto piè di pagina 3">
            <a:extLst>
              <a:ext uri="{FF2B5EF4-FFF2-40B4-BE49-F238E27FC236}">
                <a16:creationId xmlns:a16="http://schemas.microsoft.com/office/drawing/2014/main" id="{017201E1-89D0-AC38-00EA-DDCF4CD263B4}"/>
              </a:ext>
            </a:extLst>
          </p:cNvPr>
          <p:cNvSpPr>
            <a:spLocks noGrp="1"/>
          </p:cNvSpPr>
          <p:nvPr>
            <p:ph type="ftr" sz="quarter" idx="11"/>
          </p:nvPr>
        </p:nvSpPr>
        <p:spPr>
          <a:xfrm>
            <a:off x="6804761" y="6492875"/>
            <a:ext cx="5317778" cy="365125"/>
          </a:xfrm>
        </p:spPr>
        <p:txBody>
          <a:bodyPr/>
          <a:lstStyle/>
          <a:p>
            <a:r>
              <a:rPr lang="it-IT" dirty="0"/>
              <a:t>Dr.ssa Veronica Marrapodi – Giudice della Sezione Prima civile presso il Tribunale di Bergamo</a:t>
            </a:r>
          </a:p>
        </p:txBody>
      </p:sp>
      <p:sp>
        <p:nvSpPr>
          <p:cNvPr id="5" name="Segnaposto numero diapositiva 4">
            <a:extLst>
              <a:ext uri="{FF2B5EF4-FFF2-40B4-BE49-F238E27FC236}">
                <a16:creationId xmlns:a16="http://schemas.microsoft.com/office/drawing/2014/main" id="{D37B83AC-7B8A-C263-9149-E49FB1EBE344}"/>
              </a:ext>
            </a:extLst>
          </p:cNvPr>
          <p:cNvSpPr>
            <a:spLocks noGrp="1"/>
          </p:cNvSpPr>
          <p:nvPr>
            <p:ph type="sldNum" sz="quarter" idx="12"/>
          </p:nvPr>
        </p:nvSpPr>
        <p:spPr/>
        <p:txBody>
          <a:bodyPr/>
          <a:lstStyle/>
          <a:p>
            <a:fld id="{D2C6EA2E-AD8D-452A-9FF7-1ECB847D1C68}" type="slidenum">
              <a:rPr lang="it-IT" smtClean="0"/>
              <a:t>5</a:t>
            </a:fld>
            <a:endParaRPr lang="it-IT"/>
          </a:p>
        </p:txBody>
      </p:sp>
    </p:spTree>
    <p:extLst>
      <p:ext uri="{BB962C8B-B14F-4D97-AF65-F5344CB8AC3E}">
        <p14:creationId xmlns:p14="http://schemas.microsoft.com/office/powerpoint/2010/main" val="2753441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92BB2C2-BEE1-5C11-3422-4F7D5B197C64}"/>
              </a:ext>
            </a:extLst>
          </p:cNvPr>
          <p:cNvSpPr>
            <a:spLocks noGrp="1"/>
          </p:cNvSpPr>
          <p:nvPr>
            <p:ph idx="1"/>
          </p:nvPr>
        </p:nvSpPr>
        <p:spPr>
          <a:xfrm>
            <a:off x="2077375" y="337814"/>
            <a:ext cx="9179510" cy="5220070"/>
          </a:xfrm>
        </p:spPr>
        <p:txBody>
          <a:bodyPr>
            <a:normAutofit/>
          </a:bodyPr>
          <a:lstStyle/>
          <a:p>
            <a:pPr marL="0" indent="0" algn="just">
              <a:spcBef>
                <a:spcPts val="0"/>
              </a:spcBef>
              <a:buNone/>
            </a:pPr>
            <a:r>
              <a:rPr lang="it-IT" b="1" i="0" dirty="0">
                <a:solidFill>
                  <a:schemeClr val="tx1"/>
                </a:solidFill>
                <a:effectLst/>
                <a:latin typeface="Aptos Narrow" panose="020B0004020202020204" pitchFamily="34" charset="0"/>
              </a:rPr>
              <a:t>art. 473 bis.12 c.p.c.: Forma della domanda</a:t>
            </a:r>
          </a:p>
          <a:p>
            <a:pPr marL="0" indent="0" algn="just">
              <a:spcBef>
                <a:spcPts val="0"/>
              </a:spcBef>
              <a:buNone/>
            </a:pPr>
            <a:r>
              <a:rPr lang="it-IT" sz="1500" dirty="0">
                <a:solidFill>
                  <a:schemeClr val="tx1"/>
                </a:solidFill>
                <a:latin typeface="Aptos Narrow" panose="020B0004020202020204" pitchFamily="34" charset="0"/>
              </a:rPr>
              <a:t>La domanda si propone con ricorso che contiene:</a:t>
            </a:r>
          </a:p>
          <a:p>
            <a:pPr marL="0" indent="0" algn="just">
              <a:spcBef>
                <a:spcPts val="0"/>
              </a:spcBef>
              <a:buNone/>
            </a:pPr>
            <a:r>
              <a:rPr lang="it-IT" sz="1500" dirty="0">
                <a:solidFill>
                  <a:schemeClr val="tx1"/>
                </a:solidFill>
                <a:latin typeface="Aptos Narrow" panose="020B0004020202020204" pitchFamily="34" charset="0"/>
              </a:rPr>
              <a:t>a) l'indicazione dell'ufficio giudiziario davanti al quale la domanda è proposta;</a:t>
            </a:r>
          </a:p>
          <a:p>
            <a:pPr marL="0" indent="0" algn="just">
              <a:spcBef>
                <a:spcPts val="0"/>
              </a:spcBef>
              <a:buNone/>
            </a:pPr>
            <a:r>
              <a:rPr lang="it-IT" sz="1500" dirty="0">
                <a:solidFill>
                  <a:schemeClr val="tx1"/>
                </a:solidFill>
                <a:latin typeface="Aptos Narrow" panose="020B0004020202020204" pitchFamily="34" charset="0"/>
              </a:rPr>
              <a:t>b) il nome, il cognome, il luogo e la data di nascita, la cittadinanza, la residenza o il domicilio o la dimora e il codice fiscale dell'attore e del convenuto, nonché dei figli comuni delle parti se minorenni, maggiorenni economicamente non autosufficienti o portatori di handicap grave, e degli altri soggetti ai quali le domande o il procedimento si riferiscono;</a:t>
            </a:r>
          </a:p>
          <a:p>
            <a:pPr marL="0" indent="0" algn="just">
              <a:spcBef>
                <a:spcPts val="0"/>
              </a:spcBef>
              <a:buNone/>
            </a:pPr>
            <a:r>
              <a:rPr lang="it-IT" sz="1500" dirty="0">
                <a:solidFill>
                  <a:schemeClr val="tx1"/>
                </a:solidFill>
                <a:latin typeface="Aptos Narrow" panose="020B0004020202020204" pitchFamily="34" charset="0"/>
              </a:rPr>
              <a:t>c) il nome, il cognome e il codice fiscale del procuratore, unitamente all'indicazione della procura;</a:t>
            </a:r>
          </a:p>
          <a:p>
            <a:pPr marL="0" indent="0" algn="just">
              <a:spcBef>
                <a:spcPts val="0"/>
              </a:spcBef>
              <a:buNone/>
            </a:pPr>
            <a:r>
              <a:rPr lang="it-IT" sz="1500" dirty="0">
                <a:solidFill>
                  <a:schemeClr val="tx1"/>
                </a:solidFill>
                <a:latin typeface="Aptos Narrow" panose="020B0004020202020204" pitchFamily="34" charset="0"/>
              </a:rPr>
              <a:t>d) la determinazione dell'oggetto della domanda;</a:t>
            </a:r>
          </a:p>
          <a:p>
            <a:pPr marL="0" indent="0" algn="just">
              <a:spcBef>
                <a:spcPts val="0"/>
              </a:spcBef>
              <a:buNone/>
            </a:pPr>
            <a:r>
              <a:rPr lang="it-IT" sz="1500" dirty="0">
                <a:solidFill>
                  <a:schemeClr val="tx1"/>
                </a:solidFill>
                <a:latin typeface="Aptos Narrow" panose="020B0004020202020204" pitchFamily="34" charset="0"/>
              </a:rPr>
              <a:t>e) la chiara e sintetica esposizione dei fatti e degli elementi di diritto sui quali la domanda si fonda, con le relative conclusioni;</a:t>
            </a:r>
          </a:p>
          <a:p>
            <a:pPr marL="0" indent="0" algn="just">
              <a:spcBef>
                <a:spcPts val="0"/>
              </a:spcBef>
              <a:buNone/>
            </a:pPr>
            <a:r>
              <a:rPr lang="it-IT" sz="1500" dirty="0">
                <a:solidFill>
                  <a:schemeClr val="accent5">
                    <a:lumMod val="75000"/>
                  </a:schemeClr>
                </a:solidFill>
                <a:latin typeface="Aptos Narrow" panose="020B0004020202020204" pitchFamily="34" charset="0"/>
              </a:rPr>
              <a:t>f) l'indicazione specifica dei mezzi di prova dei quali l'attore intende valersi e dei documenti che offre in comunicazione.</a:t>
            </a:r>
          </a:p>
          <a:p>
            <a:pPr marL="0" indent="0" algn="just">
              <a:spcBef>
                <a:spcPts val="0"/>
              </a:spcBef>
              <a:buNone/>
            </a:pPr>
            <a:r>
              <a:rPr lang="it-IT" sz="1500" dirty="0">
                <a:solidFill>
                  <a:srgbClr val="C00000"/>
                </a:solidFill>
                <a:latin typeface="Aptos Narrow" panose="020B0004020202020204" pitchFamily="34" charset="0"/>
              </a:rPr>
              <a:t>Il ricorso deve altresì indicare l'esistenza di altri procedimenti aventi a oggetto, in tutto o in parte, le medesime domande o domande ad esse connesse. Ad esso è allegata copia di eventuali provvedimenti, anche provvisori, già adottati in tali procedimenti.</a:t>
            </a:r>
          </a:p>
          <a:p>
            <a:pPr marL="0" indent="0" algn="just">
              <a:spcBef>
                <a:spcPts val="0"/>
              </a:spcBef>
              <a:buNone/>
            </a:pPr>
            <a:r>
              <a:rPr lang="it-IT" sz="1500" dirty="0">
                <a:solidFill>
                  <a:schemeClr val="tx1"/>
                </a:solidFill>
                <a:latin typeface="Aptos Narrow" panose="020B0004020202020204" pitchFamily="34" charset="0"/>
              </a:rPr>
              <a:t>In caso di domande di contributo economico o in presenza di figli minori, al ricorso sono allegati:</a:t>
            </a:r>
          </a:p>
          <a:p>
            <a:pPr marL="0" indent="0" algn="just">
              <a:spcBef>
                <a:spcPts val="0"/>
              </a:spcBef>
              <a:buNone/>
            </a:pPr>
            <a:r>
              <a:rPr lang="it-IT" sz="1500" dirty="0">
                <a:solidFill>
                  <a:schemeClr val="tx1"/>
                </a:solidFill>
                <a:latin typeface="Aptos Narrow" panose="020B0004020202020204" pitchFamily="34" charset="0"/>
              </a:rPr>
              <a:t>a) le dichiarazioni dei redditi degli ultimi tre anni;</a:t>
            </a:r>
          </a:p>
          <a:p>
            <a:pPr marL="0" indent="0" algn="just">
              <a:spcBef>
                <a:spcPts val="0"/>
              </a:spcBef>
              <a:buNone/>
            </a:pPr>
            <a:r>
              <a:rPr lang="it-IT" sz="1500" dirty="0">
                <a:solidFill>
                  <a:schemeClr val="tx1"/>
                </a:solidFill>
                <a:latin typeface="Aptos Narrow" panose="020B0004020202020204" pitchFamily="34" charset="0"/>
              </a:rPr>
              <a:t>b) la documentazione attestante la titolarità di diritti reali su beni immobili e beni mobili registrati, nonché di quote sociali;</a:t>
            </a:r>
          </a:p>
          <a:p>
            <a:pPr marL="0" indent="0" algn="just">
              <a:spcBef>
                <a:spcPts val="0"/>
              </a:spcBef>
              <a:buNone/>
            </a:pPr>
            <a:r>
              <a:rPr lang="it-IT" sz="1500" dirty="0">
                <a:solidFill>
                  <a:schemeClr val="tx1"/>
                </a:solidFill>
                <a:latin typeface="Aptos Narrow" panose="020B0004020202020204" pitchFamily="34" charset="0"/>
              </a:rPr>
              <a:t>c) gli estratti conto dei rapporti bancari e finanziari relativi agli ultimi tre anni.</a:t>
            </a:r>
          </a:p>
          <a:p>
            <a:pPr marL="0" indent="0" algn="just">
              <a:spcBef>
                <a:spcPts val="0"/>
              </a:spcBef>
              <a:buNone/>
            </a:pPr>
            <a:r>
              <a:rPr lang="it-IT" sz="1500" dirty="0">
                <a:solidFill>
                  <a:srgbClr val="C00000"/>
                </a:solidFill>
                <a:latin typeface="Aptos Narrow" panose="020B0004020202020204" pitchFamily="34" charset="0"/>
              </a:rPr>
              <a:t>Nei procedimenti relativi ai minori, al ricorso è allegato un piano genitoriale che indica gli impegni e le attività quotidiane dei figli relative alla scuola, al percorso educativo, alle attività extrascolastiche, alle frequentazioni abituali e alle vacanze normalmente godute</a:t>
            </a:r>
            <a:r>
              <a:rPr lang="it-IT" sz="1500" dirty="0">
                <a:solidFill>
                  <a:schemeClr val="tx1"/>
                </a:solidFill>
                <a:latin typeface="Aptos Narrow" panose="020B0004020202020204" pitchFamily="34" charset="0"/>
              </a:rPr>
              <a:t>.</a:t>
            </a:r>
          </a:p>
        </p:txBody>
      </p:sp>
      <p:sp>
        <p:nvSpPr>
          <p:cNvPr id="4" name="Segnaposto piè di pagina 3">
            <a:extLst>
              <a:ext uri="{FF2B5EF4-FFF2-40B4-BE49-F238E27FC236}">
                <a16:creationId xmlns:a16="http://schemas.microsoft.com/office/drawing/2014/main" id="{017201E1-89D0-AC38-00EA-DDCF4CD263B4}"/>
              </a:ext>
            </a:extLst>
          </p:cNvPr>
          <p:cNvSpPr>
            <a:spLocks noGrp="1"/>
          </p:cNvSpPr>
          <p:nvPr>
            <p:ph type="ftr" sz="quarter" idx="11"/>
          </p:nvPr>
        </p:nvSpPr>
        <p:spPr>
          <a:xfrm>
            <a:off x="6765428" y="6523484"/>
            <a:ext cx="5426572" cy="365125"/>
          </a:xfrm>
        </p:spPr>
        <p:txBody>
          <a:bodyPr/>
          <a:lstStyle/>
          <a:p>
            <a:r>
              <a:rPr lang="it-IT" dirty="0"/>
              <a:t>Dr.ssa Veronica Marrapodi – Giudice della Sezione Prima civile presso il Tribunale di Bergamo</a:t>
            </a:r>
          </a:p>
        </p:txBody>
      </p:sp>
      <p:sp>
        <p:nvSpPr>
          <p:cNvPr id="5" name="Segnaposto numero diapositiva 4">
            <a:extLst>
              <a:ext uri="{FF2B5EF4-FFF2-40B4-BE49-F238E27FC236}">
                <a16:creationId xmlns:a16="http://schemas.microsoft.com/office/drawing/2014/main" id="{D37B83AC-7B8A-C263-9149-E49FB1EBE344}"/>
              </a:ext>
            </a:extLst>
          </p:cNvPr>
          <p:cNvSpPr>
            <a:spLocks noGrp="1"/>
          </p:cNvSpPr>
          <p:nvPr>
            <p:ph type="sldNum" sz="quarter" idx="12"/>
          </p:nvPr>
        </p:nvSpPr>
        <p:spPr/>
        <p:txBody>
          <a:bodyPr/>
          <a:lstStyle/>
          <a:p>
            <a:fld id="{D2C6EA2E-AD8D-452A-9FF7-1ECB847D1C68}" type="slidenum">
              <a:rPr lang="it-IT" smtClean="0"/>
              <a:t>6</a:t>
            </a:fld>
            <a:endParaRPr lang="it-IT"/>
          </a:p>
        </p:txBody>
      </p:sp>
      <p:sp>
        <p:nvSpPr>
          <p:cNvPr id="2" name="CasellaDiTesto 1">
            <a:extLst>
              <a:ext uri="{FF2B5EF4-FFF2-40B4-BE49-F238E27FC236}">
                <a16:creationId xmlns:a16="http://schemas.microsoft.com/office/drawing/2014/main" id="{23A36124-8DBF-9BA6-0DEC-9D75A252568A}"/>
              </a:ext>
            </a:extLst>
          </p:cNvPr>
          <p:cNvSpPr txBox="1"/>
          <p:nvPr/>
        </p:nvSpPr>
        <p:spPr>
          <a:xfrm>
            <a:off x="2077375" y="5576841"/>
            <a:ext cx="9277164" cy="898003"/>
          </a:xfrm>
          <a:prstGeom prst="rect">
            <a:avLst/>
          </a:prstGeom>
          <a:noFill/>
        </p:spPr>
        <p:txBody>
          <a:bodyPr wrap="square" rtlCol="0">
            <a:spAutoFit/>
          </a:bodyPr>
          <a:lstStyle/>
          <a:p>
            <a:pPr algn="just">
              <a:lnSpc>
                <a:spcPct val="115000"/>
              </a:lnSpc>
              <a:spcBef>
                <a:spcPts val="600"/>
              </a:spcBef>
              <a:spcAft>
                <a:spcPts val="800"/>
              </a:spcAft>
            </a:pPr>
            <a:r>
              <a:rPr lang="it-IT" sz="1200" u="sng" kern="0" dirty="0">
                <a:solidFill>
                  <a:srgbClr val="0000FF"/>
                </a:solidFill>
                <a:effectLst/>
                <a:latin typeface="Aptos Narrow" panose="020B0004020202020204" pitchFamily="34" charset="0"/>
                <a:ea typeface="Times New Roman" panose="02020603050405020304" pitchFamily="18" charset="0"/>
                <a:cs typeface="Tahoma" panose="020B0604030504040204" pitchFamily="34" charset="0"/>
                <a:hlinkClick r:id="rId3"/>
              </a:rPr>
              <a:t>https://www.consiglionazionaleforense.it/it/web/cnf/consigli-giudiziari/relazioni-annuali-dei-consigli-giudiziari/-/document_library/fW9UHatVAXJE/view_file/3118564#p_com_liferay_document_library_web_portlet_DLPortlet_INSTANCE_fW9UHatVAXJE</a:t>
            </a:r>
            <a:endParaRPr lang="it-IT" sz="1200" u="sng" kern="0" dirty="0">
              <a:solidFill>
                <a:srgbClr val="0000FF"/>
              </a:solidFill>
              <a:effectLst/>
              <a:latin typeface="Aptos Narrow" panose="020B0004020202020204" pitchFamily="34" charset="0"/>
              <a:ea typeface="Times New Roman" panose="02020603050405020304" pitchFamily="18" charset="0"/>
              <a:cs typeface="Tahoma" panose="020B0604030504040204" pitchFamily="34" charset="0"/>
            </a:endParaRPr>
          </a:p>
          <a:p>
            <a:pPr algn="just">
              <a:lnSpc>
                <a:spcPct val="115000"/>
              </a:lnSpc>
              <a:spcBef>
                <a:spcPts val="600"/>
              </a:spcBef>
              <a:spcAft>
                <a:spcPts val="800"/>
              </a:spcAft>
            </a:pPr>
            <a:r>
              <a:rPr lang="it-IT" sz="1200" kern="0" dirty="0">
                <a:solidFill>
                  <a:srgbClr val="000000"/>
                </a:solidFill>
                <a:effectLst/>
                <a:latin typeface="Aptos Narrow" panose="020B0004020202020204" pitchFamily="34" charset="0"/>
                <a:ea typeface="Times New Roman" panose="02020603050405020304" pitchFamily="18" charset="0"/>
                <a:cs typeface="Tahoma" panose="020B0604030504040204" pitchFamily="34" charset="0"/>
                <a:hlinkClick r:id="rId4"/>
              </a:rPr>
              <a:t>https://www.ordineavvocatibergamo.it/notizie/protocollo-piano-genitoriale-tra-il-tribunale-di-bergamo-e-l-ordine-degli-avvocati-di-bergamo/5005</a:t>
            </a:r>
            <a:r>
              <a:rPr lang="it-IT" sz="1200" kern="0" dirty="0">
                <a:solidFill>
                  <a:srgbClr val="000000"/>
                </a:solidFill>
                <a:effectLst/>
                <a:latin typeface="Aptos Narrow" panose="020B0004020202020204" pitchFamily="34" charset="0"/>
                <a:ea typeface="Times New Roman" panose="02020603050405020304" pitchFamily="18" charset="0"/>
                <a:cs typeface="Tahoma" panose="020B0604030504040204" pitchFamily="34" charset="0"/>
              </a:rPr>
              <a:t>  </a:t>
            </a:r>
            <a:endParaRPr lang="it-IT"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25877452"/>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92BB2C2-BEE1-5C11-3422-4F7D5B197C64}"/>
              </a:ext>
            </a:extLst>
          </p:cNvPr>
          <p:cNvSpPr>
            <a:spLocks noGrp="1"/>
          </p:cNvSpPr>
          <p:nvPr>
            <p:ph idx="1"/>
          </p:nvPr>
        </p:nvSpPr>
        <p:spPr>
          <a:xfrm>
            <a:off x="1846555" y="365125"/>
            <a:ext cx="9383698" cy="2379215"/>
          </a:xfrm>
        </p:spPr>
        <p:txBody>
          <a:bodyPr>
            <a:normAutofit/>
          </a:bodyPr>
          <a:lstStyle/>
          <a:p>
            <a:pPr marL="0" indent="0" algn="just">
              <a:spcBef>
                <a:spcPts val="0"/>
              </a:spcBef>
              <a:buNone/>
            </a:pPr>
            <a:r>
              <a:rPr lang="it-IT" b="1" i="0" dirty="0">
                <a:solidFill>
                  <a:schemeClr val="tx1"/>
                </a:solidFill>
                <a:effectLst/>
                <a:latin typeface="Aptos Narrow" panose="020B0004020202020204" pitchFamily="34" charset="0"/>
              </a:rPr>
              <a:t>art. 473 bis.15 c.p.c.: Provvedimenti indifferibili</a:t>
            </a:r>
          </a:p>
          <a:p>
            <a:pPr marL="0" indent="0" algn="just">
              <a:spcBef>
                <a:spcPts val="0"/>
              </a:spcBef>
              <a:buNone/>
            </a:pPr>
            <a:r>
              <a:rPr lang="it-IT" i="0" dirty="0">
                <a:solidFill>
                  <a:schemeClr val="tx1"/>
                </a:solidFill>
                <a:effectLst/>
                <a:latin typeface="Aptos Narrow" panose="020B0004020202020204" pitchFamily="34" charset="0"/>
              </a:rPr>
              <a:t>In caso di </a:t>
            </a:r>
            <a:r>
              <a:rPr lang="it-IT" i="0" dirty="0">
                <a:solidFill>
                  <a:srgbClr val="FF0000"/>
                </a:solidFill>
                <a:effectLst/>
                <a:latin typeface="Aptos Narrow" panose="020B0004020202020204" pitchFamily="34" charset="0"/>
              </a:rPr>
              <a:t>pregiudizio imminente e irreparabile </a:t>
            </a:r>
            <a:r>
              <a:rPr lang="it-IT" i="0" dirty="0">
                <a:solidFill>
                  <a:schemeClr val="tx1"/>
                </a:solidFill>
                <a:effectLst/>
                <a:highlight>
                  <a:srgbClr val="FFFF00"/>
                </a:highlight>
                <a:latin typeface="Aptos Narrow" panose="020B0004020202020204" pitchFamily="34" charset="0"/>
              </a:rPr>
              <a:t>o</a:t>
            </a:r>
            <a:r>
              <a:rPr lang="it-IT" i="0" dirty="0">
                <a:solidFill>
                  <a:schemeClr val="tx1"/>
                </a:solidFill>
                <a:effectLst/>
                <a:latin typeface="Aptos Narrow" panose="020B0004020202020204" pitchFamily="34" charset="0"/>
              </a:rPr>
              <a:t> </a:t>
            </a:r>
            <a:r>
              <a:rPr lang="it-IT" i="0" dirty="0">
                <a:solidFill>
                  <a:schemeClr val="accent4">
                    <a:lumMod val="75000"/>
                  </a:schemeClr>
                </a:solidFill>
                <a:effectLst/>
                <a:latin typeface="Aptos Narrow" panose="020B0004020202020204" pitchFamily="34" charset="0"/>
              </a:rPr>
              <a:t>quando la convocazione delle parti potrebbe pregiudicare l'attuazione dei provvedimenti, </a:t>
            </a:r>
            <a:r>
              <a:rPr lang="it-IT" i="0" dirty="0">
                <a:solidFill>
                  <a:schemeClr val="tx1"/>
                </a:solidFill>
                <a:effectLst/>
                <a:latin typeface="Aptos Narrow" panose="020B0004020202020204" pitchFamily="34" charset="0"/>
              </a:rPr>
              <a:t>il presidente o il giudice da lui delegato, assunte ove occorre sommarie informazioni, adotta con decreto provvisoriamente esecutivo </a:t>
            </a:r>
            <a:r>
              <a:rPr lang="it-IT" i="0" dirty="0">
                <a:solidFill>
                  <a:schemeClr val="bg2">
                    <a:lumMod val="50000"/>
                  </a:schemeClr>
                </a:solidFill>
                <a:effectLst/>
                <a:latin typeface="Aptos Narrow" panose="020B0004020202020204" pitchFamily="34" charset="0"/>
              </a:rPr>
              <a:t>i provvedimenti necessari nell'interesse dei figli e, nei limiti delle domande da queste proposte, delle parti</a:t>
            </a:r>
            <a:r>
              <a:rPr lang="it-IT" i="0" dirty="0">
                <a:solidFill>
                  <a:schemeClr val="tx1"/>
                </a:solidFill>
                <a:effectLst/>
                <a:latin typeface="Aptos Narrow" panose="020B0004020202020204" pitchFamily="34" charset="0"/>
              </a:rPr>
              <a:t>. Con il medesimo decreto fissa entro i successivi quindici giorni l'udienza per la conferma, modifica o revoca dei provvedimenti adottati con il decreto, assegnando all'istante un termine perentorio per la notifica.</a:t>
            </a:r>
            <a:endParaRPr lang="it-IT" b="1" i="0" dirty="0">
              <a:solidFill>
                <a:schemeClr val="tx1"/>
              </a:solidFill>
              <a:effectLst/>
              <a:latin typeface="Aptos Narrow" panose="020B0004020202020204" pitchFamily="34" charset="0"/>
            </a:endParaRPr>
          </a:p>
        </p:txBody>
      </p:sp>
      <p:sp>
        <p:nvSpPr>
          <p:cNvPr id="4" name="Segnaposto piè di pagina 3">
            <a:extLst>
              <a:ext uri="{FF2B5EF4-FFF2-40B4-BE49-F238E27FC236}">
                <a16:creationId xmlns:a16="http://schemas.microsoft.com/office/drawing/2014/main" id="{017201E1-89D0-AC38-00EA-DDCF4CD263B4}"/>
              </a:ext>
            </a:extLst>
          </p:cNvPr>
          <p:cNvSpPr>
            <a:spLocks noGrp="1"/>
          </p:cNvSpPr>
          <p:nvPr>
            <p:ph type="ftr" sz="quarter" idx="11"/>
          </p:nvPr>
        </p:nvSpPr>
        <p:spPr>
          <a:xfrm>
            <a:off x="6762469" y="6496173"/>
            <a:ext cx="5429531" cy="365125"/>
          </a:xfrm>
        </p:spPr>
        <p:txBody>
          <a:bodyPr/>
          <a:lstStyle/>
          <a:p>
            <a:r>
              <a:rPr lang="it-IT" dirty="0"/>
              <a:t>Dr.ssa Veronica Marrapodi – Giudice della Sezione Prima civile presso il Tribunale di Bergamo</a:t>
            </a:r>
          </a:p>
        </p:txBody>
      </p:sp>
      <p:sp>
        <p:nvSpPr>
          <p:cNvPr id="5" name="Segnaposto numero diapositiva 4">
            <a:extLst>
              <a:ext uri="{FF2B5EF4-FFF2-40B4-BE49-F238E27FC236}">
                <a16:creationId xmlns:a16="http://schemas.microsoft.com/office/drawing/2014/main" id="{D37B83AC-7B8A-C263-9149-E49FB1EBE344}"/>
              </a:ext>
            </a:extLst>
          </p:cNvPr>
          <p:cNvSpPr>
            <a:spLocks noGrp="1"/>
          </p:cNvSpPr>
          <p:nvPr>
            <p:ph type="sldNum" sz="quarter" idx="12"/>
          </p:nvPr>
        </p:nvSpPr>
        <p:spPr/>
        <p:txBody>
          <a:bodyPr/>
          <a:lstStyle/>
          <a:p>
            <a:fld id="{D2C6EA2E-AD8D-452A-9FF7-1ECB847D1C68}" type="slidenum">
              <a:rPr lang="it-IT" smtClean="0"/>
              <a:t>7</a:t>
            </a:fld>
            <a:endParaRPr lang="it-IT"/>
          </a:p>
        </p:txBody>
      </p:sp>
      <p:pic>
        <p:nvPicPr>
          <p:cNvPr id="6" name="Immagine 5">
            <a:extLst>
              <a:ext uri="{FF2B5EF4-FFF2-40B4-BE49-F238E27FC236}">
                <a16:creationId xmlns:a16="http://schemas.microsoft.com/office/drawing/2014/main" id="{8706B526-8B84-AE28-9ADF-8BDF1E19114F}"/>
              </a:ext>
            </a:extLst>
          </p:cNvPr>
          <p:cNvPicPr>
            <a:picLocks noChangeAspect="1"/>
          </p:cNvPicPr>
          <p:nvPr/>
        </p:nvPicPr>
        <p:blipFill>
          <a:blip r:embed="rId3"/>
          <a:stretch>
            <a:fillRect/>
          </a:stretch>
        </p:blipFill>
        <p:spPr>
          <a:xfrm>
            <a:off x="2586451" y="2500469"/>
            <a:ext cx="7903905" cy="3992406"/>
          </a:xfrm>
          <a:prstGeom prst="rect">
            <a:avLst/>
          </a:prstGeom>
        </p:spPr>
      </p:pic>
    </p:spTree>
    <p:extLst>
      <p:ext uri="{BB962C8B-B14F-4D97-AF65-F5344CB8AC3E}">
        <p14:creationId xmlns:p14="http://schemas.microsoft.com/office/powerpoint/2010/main" val="717668531"/>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4C2745-D9D7-C50D-2CF6-E78BAD8C4E83}"/>
              </a:ext>
            </a:extLst>
          </p:cNvPr>
          <p:cNvSpPr>
            <a:spLocks noGrp="1"/>
          </p:cNvSpPr>
          <p:nvPr>
            <p:ph type="title"/>
          </p:nvPr>
        </p:nvSpPr>
        <p:spPr>
          <a:xfrm>
            <a:off x="1154098" y="787782"/>
            <a:ext cx="10310782" cy="6079671"/>
          </a:xfrm>
        </p:spPr>
        <p:txBody>
          <a:bodyPr>
            <a:normAutofit fontScale="90000"/>
          </a:bodyPr>
          <a:lstStyle/>
          <a:p>
            <a:pPr algn="ctr">
              <a:spcBef>
                <a:spcPts val="600"/>
              </a:spcBef>
            </a:pPr>
            <a:r>
              <a:rPr lang="it-IT" dirty="0">
                <a:solidFill>
                  <a:schemeClr val="tx1"/>
                </a:solidFill>
                <a:latin typeface="Aptos Narrow" panose="020B0004020202020204" pitchFamily="34" charset="0"/>
              </a:rPr>
              <a:t>Presupposti (alternativi) per l’adozione degli «indifferibili»:</a:t>
            </a:r>
            <a:br>
              <a:rPr lang="it-IT" dirty="0">
                <a:solidFill>
                  <a:schemeClr val="tx1"/>
                </a:solidFill>
                <a:latin typeface="Aptos Narrow" panose="020B0004020202020204" pitchFamily="34" charset="0"/>
              </a:rPr>
            </a:br>
            <a:r>
              <a:rPr lang="it-IT" sz="1800" dirty="0">
                <a:solidFill>
                  <a:schemeClr val="tx1"/>
                </a:solidFill>
                <a:latin typeface="Aptos Narrow" panose="020B0004020202020204" pitchFamily="34" charset="0"/>
              </a:rPr>
              <a:t>1. un </a:t>
            </a:r>
            <a:r>
              <a:rPr lang="it-IT" sz="1800" dirty="0">
                <a:solidFill>
                  <a:srgbClr val="FF0000"/>
                </a:solidFill>
                <a:latin typeface="Aptos Narrow" panose="020B0004020202020204" pitchFamily="34" charset="0"/>
              </a:rPr>
              <a:t>rischio di pregiudizio IMMINENTE E IRREPARABILE</a:t>
            </a:r>
            <a:r>
              <a:rPr lang="it-IT" sz="1800" dirty="0">
                <a:solidFill>
                  <a:schemeClr val="tx1"/>
                </a:solidFill>
                <a:latin typeface="Aptos Narrow" panose="020B0004020202020204" pitchFamily="34" charset="0"/>
              </a:rPr>
              <a:t>: la norma pare fare riferimento a possibili misure a </a:t>
            </a:r>
            <a:r>
              <a:rPr lang="it-IT" sz="1800" i="1" u="sng" dirty="0">
                <a:solidFill>
                  <a:schemeClr val="tx1"/>
                </a:solidFill>
                <a:latin typeface="Aptos Narrow" panose="020B0004020202020204" pitchFamily="34" charset="0"/>
              </a:rPr>
              <a:t>carattere anticipatorio</a:t>
            </a:r>
            <a:r>
              <a:rPr lang="it-IT" sz="1800" i="1" dirty="0">
                <a:solidFill>
                  <a:schemeClr val="tx1"/>
                </a:solidFill>
                <a:latin typeface="Aptos Narrow" panose="020B0004020202020204" pitchFamily="34" charset="0"/>
              </a:rPr>
              <a:t> </a:t>
            </a:r>
            <a:r>
              <a:rPr lang="it-IT" sz="1800" dirty="0">
                <a:solidFill>
                  <a:schemeClr val="tx1"/>
                </a:solidFill>
                <a:latin typeface="Aptos Narrow" panose="020B0004020202020204" pitchFamily="34" charset="0"/>
              </a:rPr>
              <a:t>rispetto alle quali vi è la necessità di neutralizzare il rischio di un pregiudizio CONCRETO, REALE, ATTUALE (imminente) e NON SUSCETTIBILE DI RISTORO (irreparabile) così come previsto dall'art. 700 c.p.c. per i provvedimenti urgenti;</a:t>
            </a:r>
            <a:br>
              <a:rPr lang="it-IT" sz="1800" dirty="0">
                <a:solidFill>
                  <a:schemeClr val="tx1"/>
                </a:solidFill>
                <a:latin typeface="Aptos Narrow" panose="020B0004020202020204" pitchFamily="34" charset="0"/>
              </a:rPr>
            </a:br>
            <a:r>
              <a:rPr lang="it-IT" sz="1800" b="1" dirty="0">
                <a:solidFill>
                  <a:schemeClr val="tx1"/>
                </a:solidFill>
                <a:highlight>
                  <a:srgbClr val="FFFF00"/>
                </a:highlight>
                <a:latin typeface="Aptos Narrow" panose="020B0004020202020204" pitchFamily="34" charset="0"/>
              </a:rPr>
              <a:t>O</a:t>
            </a:r>
            <a:br>
              <a:rPr lang="it-IT" sz="1800" dirty="0">
                <a:solidFill>
                  <a:schemeClr val="tx1"/>
                </a:solidFill>
                <a:latin typeface="Aptos Narrow" panose="020B0004020202020204" pitchFamily="34" charset="0"/>
              </a:rPr>
            </a:br>
            <a:r>
              <a:rPr lang="it-IT" sz="1800" dirty="0">
                <a:solidFill>
                  <a:schemeClr val="tx1"/>
                </a:solidFill>
                <a:latin typeface="Aptos Narrow" panose="020B0004020202020204" pitchFamily="34" charset="0"/>
              </a:rPr>
              <a:t>2. </a:t>
            </a:r>
            <a:r>
              <a:rPr lang="it-IT" sz="1800" dirty="0">
                <a:solidFill>
                  <a:schemeClr val="accent4">
                    <a:lumMod val="75000"/>
                  </a:schemeClr>
                </a:solidFill>
                <a:latin typeface="Aptos Narrow" panose="020B0004020202020204" pitchFamily="34" charset="0"/>
              </a:rPr>
              <a:t>un rischio di INATTUABILITA’ o VANIFICAZIONE dei provvedimenti futuri, temporanei e urgenti, che verranno emessi dall’Autorità Giudiziaria all’esito della prima udienza</a:t>
            </a:r>
            <a:r>
              <a:rPr lang="it-IT" sz="1800" dirty="0">
                <a:solidFill>
                  <a:schemeClr val="tx1"/>
                </a:solidFill>
                <a:latin typeface="Aptos Narrow" panose="020B0004020202020204" pitchFamily="34" charset="0"/>
              </a:rPr>
              <a:t>; questa ipotesi pare coincidere con quella prevista dall'art. 669 sexies, comma 2 c.p.c. e fa riferimento a possibili misure provvisorie a </a:t>
            </a:r>
            <a:r>
              <a:rPr lang="it-IT" sz="1800" i="1" u="sng" dirty="0">
                <a:solidFill>
                  <a:schemeClr val="tx1"/>
                </a:solidFill>
                <a:latin typeface="Aptos Narrow" panose="020B0004020202020204" pitchFamily="34" charset="0"/>
              </a:rPr>
              <a:t>carattere conservativo,</a:t>
            </a:r>
            <a:r>
              <a:rPr lang="it-IT" sz="1800" dirty="0">
                <a:solidFill>
                  <a:schemeClr val="tx1"/>
                </a:solidFill>
                <a:latin typeface="Aptos Narrow" panose="020B0004020202020204" pitchFamily="34" charset="0"/>
              </a:rPr>
              <a:t> laddove sussiste il rischio che, a causa dell'instaurazione del contraddittorio, la controparte venga a conoscenza della misura e modifichi lo status quo al fine di renderla concretamente inattuabile.</a:t>
            </a:r>
            <a:br>
              <a:rPr lang="it-IT" sz="1800" dirty="0">
                <a:latin typeface="Aptos Narrow" panose="020B0004020202020204" pitchFamily="34" charset="0"/>
              </a:rPr>
            </a:br>
            <a:br>
              <a:rPr lang="it-IT" sz="1800" dirty="0">
                <a:latin typeface="Aptos Narrow" panose="020B0004020202020204" pitchFamily="34" charset="0"/>
              </a:rPr>
            </a:br>
            <a:r>
              <a:rPr lang="it-IT" sz="1700" dirty="0">
                <a:solidFill>
                  <a:schemeClr val="tx1"/>
                </a:solidFill>
                <a:latin typeface="Aptos Narrow" panose="020B0004020202020204" pitchFamily="34" charset="0"/>
              </a:rPr>
              <a:t>Mentre i provvedimenti «temporanei e urgenti» ex art. 473.bis.22 c.p.c. presuppongono una situazione di </a:t>
            </a:r>
            <a:r>
              <a:rPr lang="it-IT" sz="1700" b="1" dirty="0">
                <a:solidFill>
                  <a:srgbClr val="003399"/>
                </a:solidFill>
                <a:latin typeface="Aptos Narrow" panose="020B0004020202020204" pitchFamily="34" charset="0"/>
              </a:rPr>
              <a:t>URGENZA</a:t>
            </a:r>
            <a:r>
              <a:rPr lang="it-IT" sz="1700" dirty="0">
                <a:solidFill>
                  <a:schemeClr val="tx1"/>
                </a:solidFill>
                <a:latin typeface="Aptos Narrow" panose="020B0004020202020204" pitchFamily="34" charset="0"/>
              </a:rPr>
              <a:t>*, </a:t>
            </a:r>
            <a:br>
              <a:rPr lang="it-IT" sz="1700" dirty="0">
                <a:solidFill>
                  <a:schemeClr val="tx1"/>
                </a:solidFill>
                <a:latin typeface="Aptos Narrow" panose="020B0004020202020204" pitchFamily="34" charset="0"/>
              </a:rPr>
            </a:br>
            <a:r>
              <a:rPr lang="it-IT" sz="1700" dirty="0">
                <a:solidFill>
                  <a:schemeClr val="tx1"/>
                </a:solidFill>
                <a:latin typeface="Aptos Narrow" panose="020B0004020202020204" pitchFamily="34" charset="0"/>
              </a:rPr>
              <a:t>per cui non si può attendere la decisione finale per ottenere una regolamentazione della relazione genitoriale e dei rapporti economici,</a:t>
            </a:r>
            <a:br>
              <a:rPr lang="it-IT" sz="1700" dirty="0">
                <a:solidFill>
                  <a:schemeClr val="tx1"/>
                </a:solidFill>
                <a:latin typeface="Aptos Narrow" panose="020B0004020202020204" pitchFamily="34" charset="0"/>
              </a:rPr>
            </a:br>
            <a:r>
              <a:rPr lang="it-IT" sz="1700" dirty="0">
                <a:solidFill>
                  <a:schemeClr val="tx1"/>
                </a:solidFill>
                <a:latin typeface="Aptos Narrow" panose="020B0004020202020204" pitchFamily="34" charset="0"/>
              </a:rPr>
              <a:t>i provvedimenti «indifferibili» presuppongo una situazione di </a:t>
            </a:r>
            <a:r>
              <a:rPr lang="it-IT" sz="1700" b="1" dirty="0">
                <a:solidFill>
                  <a:srgbClr val="FF0000"/>
                </a:solidFill>
                <a:latin typeface="Aptos Narrow" panose="020B0004020202020204" pitchFamily="34" charset="0"/>
              </a:rPr>
              <a:t>EMERGENZA</a:t>
            </a:r>
            <a:r>
              <a:rPr lang="it-IT" sz="1700" dirty="0">
                <a:solidFill>
                  <a:schemeClr val="tx1"/>
                </a:solidFill>
                <a:latin typeface="Aptos Narrow" panose="020B0004020202020204" pitchFamily="34" charset="0"/>
              </a:rPr>
              <a:t>*, </a:t>
            </a:r>
            <a:br>
              <a:rPr lang="it-IT" sz="1700" dirty="0">
                <a:solidFill>
                  <a:schemeClr val="tx1"/>
                </a:solidFill>
                <a:latin typeface="Aptos Narrow" panose="020B0004020202020204" pitchFamily="34" charset="0"/>
              </a:rPr>
            </a:br>
            <a:r>
              <a:rPr lang="it-IT" sz="1700" dirty="0">
                <a:solidFill>
                  <a:schemeClr val="tx1"/>
                </a:solidFill>
                <a:latin typeface="Aptos Narrow" panose="020B0004020202020204" pitchFamily="34" charset="0"/>
              </a:rPr>
              <a:t>in cui si deve intervenire immediatamente, inaudita altera parte.</a:t>
            </a:r>
            <a:br>
              <a:rPr lang="it-IT" sz="1700" dirty="0">
                <a:solidFill>
                  <a:schemeClr val="tx1"/>
                </a:solidFill>
                <a:latin typeface="Aptos Narrow" panose="020B0004020202020204" pitchFamily="34" charset="0"/>
              </a:rPr>
            </a:br>
            <a:br>
              <a:rPr lang="it-IT" sz="1700" dirty="0">
                <a:solidFill>
                  <a:schemeClr val="tx1"/>
                </a:solidFill>
                <a:latin typeface="Aptos Narrow" panose="020B0004020202020204" pitchFamily="34" charset="0"/>
              </a:rPr>
            </a:br>
            <a:r>
              <a:rPr lang="it-IT" sz="2000" dirty="0">
                <a:solidFill>
                  <a:schemeClr val="tx1"/>
                </a:solidFill>
                <a:latin typeface="Aptos Narrow" panose="020B0004020202020204" pitchFamily="34" charset="0"/>
              </a:rPr>
              <a:t>* </a:t>
            </a:r>
            <a:r>
              <a:rPr lang="it-IT" sz="2000" b="1" dirty="0">
                <a:solidFill>
                  <a:srgbClr val="0033CC"/>
                </a:solidFill>
                <a:latin typeface="Aptos Narrow" panose="020B0004020202020204" pitchFamily="34" charset="0"/>
              </a:rPr>
              <a:t>URGENZA </a:t>
            </a:r>
            <a:r>
              <a:rPr lang="it-IT" sz="2000" dirty="0">
                <a:solidFill>
                  <a:schemeClr val="tx1"/>
                </a:solidFill>
                <a:latin typeface="Aptos Narrow" panose="020B0004020202020204" pitchFamily="34" charset="0"/>
                <a:sym typeface="Wingdings" panose="05000000000000000000" pitchFamily="2" charset="2"/>
              </a:rPr>
              <a:t></a:t>
            </a:r>
            <a:r>
              <a:rPr lang="it-IT" sz="2000" dirty="0">
                <a:solidFill>
                  <a:schemeClr val="tx1"/>
                </a:solidFill>
                <a:latin typeface="Aptos Narrow" panose="020B0004020202020204" pitchFamily="34" charset="0"/>
              </a:rPr>
              <a:t> </a:t>
            </a:r>
            <a:r>
              <a:rPr lang="it-IT" sz="2000" i="1" dirty="0">
                <a:solidFill>
                  <a:schemeClr val="tx1"/>
                </a:solidFill>
                <a:latin typeface="Aptos Narrow" panose="020B0004020202020204" pitchFamily="34" charset="0"/>
              </a:rPr>
              <a:t>situazione che richiede interventi immediati e rapidi;</a:t>
            </a:r>
            <a:br>
              <a:rPr lang="it-IT" sz="2000" i="1" dirty="0">
                <a:solidFill>
                  <a:schemeClr val="tx1"/>
                </a:solidFill>
                <a:latin typeface="Aptos Narrow" panose="020B0004020202020204" pitchFamily="34" charset="0"/>
              </a:rPr>
            </a:br>
            <a:r>
              <a:rPr lang="it-IT" sz="2000" i="1" dirty="0">
                <a:solidFill>
                  <a:schemeClr val="tx1"/>
                </a:solidFill>
                <a:latin typeface="Aptos Narrow" panose="020B0004020202020204" pitchFamily="34" charset="0"/>
              </a:rPr>
              <a:t>*</a:t>
            </a:r>
            <a:r>
              <a:rPr lang="it-IT" sz="2000" b="1" dirty="0">
                <a:solidFill>
                  <a:srgbClr val="FF0000"/>
                </a:solidFill>
                <a:latin typeface="Aptos Narrow" panose="020B0004020202020204" pitchFamily="34" charset="0"/>
              </a:rPr>
              <a:t>EMERGENZA</a:t>
            </a:r>
            <a:r>
              <a:rPr lang="it-IT" sz="2000" dirty="0">
                <a:latin typeface="Aptos Narrow" panose="020B0004020202020204" pitchFamily="34" charset="0"/>
              </a:rPr>
              <a:t> </a:t>
            </a:r>
            <a:r>
              <a:rPr lang="it-IT" sz="2000" dirty="0">
                <a:solidFill>
                  <a:schemeClr val="tx1"/>
                </a:solidFill>
                <a:latin typeface="Aptos Narrow" panose="020B0004020202020204" pitchFamily="34" charset="0"/>
                <a:sym typeface="Wingdings" panose="05000000000000000000" pitchFamily="2" charset="2"/>
              </a:rPr>
              <a:t> </a:t>
            </a:r>
            <a:r>
              <a:rPr lang="it-IT" sz="2000" i="1" dirty="0">
                <a:solidFill>
                  <a:schemeClr val="tx1"/>
                </a:solidFill>
                <a:latin typeface="Aptos Narrow" panose="020B0004020202020204" pitchFamily="34" charset="0"/>
              </a:rPr>
              <a:t>situazione improvvisa, momento estremamente critico, di grave difficoltà, che richiede di intervenire in modo rapido e immediato con l’adozione di misure e interventi eccezionali</a:t>
            </a:r>
            <a:r>
              <a:rPr lang="it-IT" sz="2000" dirty="0">
                <a:solidFill>
                  <a:schemeClr val="tx1"/>
                </a:solidFill>
                <a:latin typeface="Aptos Narrow" panose="020B0004020202020204" pitchFamily="34" charset="0"/>
              </a:rPr>
              <a:t>.</a:t>
            </a:r>
          </a:p>
        </p:txBody>
      </p:sp>
      <p:sp>
        <p:nvSpPr>
          <p:cNvPr id="4" name="Segnaposto piè di pagina 3">
            <a:extLst>
              <a:ext uri="{FF2B5EF4-FFF2-40B4-BE49-F238E27FC236}">
                <a16:creationId xmlns:a16="http://schemas.microsoft.com/office/drawing/2014/main" id="{95335F22-83D0-40FD-E63A-13CB81EE5115}"/>
              </a:ext>
            </a:extLst>
          </p:cNvPr>
          <p:cNvSpPr>
            <a:spLocks noGrp="1"/>
          </p:cNvSpPr>
          <p:nvPr>
            <p:ph type="ftr" sz="quarter" idx="11"/>
          </p:nvPr>
        </p:nvSpPr>
        <p:spPr>
          <a:xfrm>
            <a:off x="6442121" y="6338656"/>
            <a:ext cx="5336085" cy="365125"/>
          </a:xfrm>
        </p:spPr>
        <p:txBody>
          <a:bodyPr/>
          <a:lstStyle/>
          <a:p>
            <a:r>
              <a:rPr lang="it-IT" dirty="0"/>
              <a:t>Dr.ssa Veronica Marrapodi – Giudice della Sezione Prima civile presso il Tribunale di Bergamo</a:t>
            </a:r>
          </a:p>
        </p:txBody>
      </p:sp>
      <p:sp>
        <p:nvSpPr>
          <p:cNvPr id="5" name="Segnaposto numero diapositiva 4">
            <a:extLst>
              <a:ext uri="{FF2B5EF4-FFF2-40B4-BE49-F238E27FC236}">
                <a16:creationId xmlns:a16="http://schemas.microsoft.com/office/drawing/2014/main" id="{E1CB30EE-C042-C75D-BA90-65FAA5EC031E}"/>
              </a:ext>
            </a:extLst>
          </p:cNvPr>
          <p:cNvSpPr>
            <a:spLocks noGrp="1"/>
          </p:cNvSpPr>
          <p:nvPr>
            <p:ph type="sldNum" sz="quarter" idx="12"/>
          </p:nvPr>
        </p:nvSpPr>
        <p:spPr/>
        <p:txBody>
          <a:bodyPr/>
          <a:lstStyle/>
          <a:p>
            <a:fld id="{D2C6EA2E-AD8D-452A-9FF7-1ECB847D1C68}" type="slidenum">
              <a:rPr lang="it-IT" smtClean="0"/>
              <a:t>8</a:t>
            </a:fld>
            <a:endParaRPr lang="it-IT"/>
          </a:p>
        </p:txBody>
      </p:sp>
    </p:spTree>
    <p:extLst>
      <p:ext uri="{BB962C8B-B14F-4D97-AF65-F5344CB8AC3E}">
        <p14:creationId xmlns:p14="http://schemas.microsoft.com/office/powerpoint/2010/main" val="3644192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406C69-B03C-B3B1-408C-25E40F5BB86C}"/>
              </a:ext>
            </a:extLst>
          </p:cNvPr>
          <p:cNvSpPr>
            <a:spLocks noGrp="1"/>
          </p:cNvSpPr>
          <p:nvPr>
            <p:ph type="title"/>
          </p:nvPr>
        </p:nvSpPr>
        <p:spPr>
          <a:xfrm>
            <a:off x="1639408" y="241619"/>
            <a:ext cx="4832413" cy="6192175"/>
          </a:xfrm>
        </p:spPr>
        <p:txBody>
          <a:bodyPr>
            <a:normAutofit fontScale="90000"/>
          </a:bodyPr>
          <a:lstStyle/>
          <a:p>
            <a:pPr>
              <a:lnSpc>
                <a:spcPct val="115000"/>
              </a:lnSpc>
              <a:spcBef>
                <a:spcPts val="600"/>
              </a:spcBef>
            </a:pPr>
            <a:r>
              <a:rPr lang="it-IT" sz="1400" dirty="0">
                <a:latin typeface="Aptos Narrow" panose="020B0004020202020204" pitchFamily="34" charset="0"/>
              </a:rPr>
              <a:t>Accoglimento «indifferibile» sull’assegnazione della casa familiare:</a:t>
            </a:r>
            <a:br>
              <a:rPr lang="it-IT" sz="1400" dirty="0">
                <a:latin typeface="Aptos Narrow" panose="020B0004020202020204" pitchFamily="34" charset="0"/>
              </a:rPr>
            </a:br>
            <a:r>
              <a:rPr lang="it-IT" sz="1300" i="1" dirty="0">
                <a:solidFill>
                  <a:srgbClr val="000000"/>
                </a:solidFill>
                <a:effectLst/>
                <a:latin typeface="Aptos Narrow" panose="020B0004020202020204" pitchFamily="34" charset="0"/>
                <a:ea typeface="Times New Roman" panose="02020603050405020304" pitchFamily="18" charset="0"/>
              </a:rPr>
              <a:t>«[…] ritenuto che appare fondata e meritevole di accoglimento l’istanza di parte ricorrente tesa ad ottenere, inaudita altera parte, l’assegnazione a sé della casa familiare, in quanto genitore convivente con la prole minorenne, come si desume chiaramente dall’Annotazione dei militari che riferiscono che la madre si allontanava momentaneamente dalla casa familiare unitamente alle figlie minori, portando con sé alcuni beni di prima necessità;</a:t>
            </a:r>
            <a:br>
              <a:rPr lang="it-IT" sz="1300" dirty="0">
                <a:solidFill>
                  <a:srgbClr val="000000"/>
                </a:solidFill>
                <a:effectLst/>
                <a:latin typeface="Aptos Narrow" panose="020B0004020202020204" pitchFamily="34" charset="0"/>
                <a:ea typeface="Calibri" panose="020F0502020204030204" pitchFamily="34" charset="0"/>
              </a:rPr>
            </a:br>
            <a:r>
              <a:rPr lang="it-IT" sz="1300" b="1" i="1" dirty="0">
                <a:solidFill>
                  <a:srgbClr val="000000"/>
                </a:solidFill>
                <a:effectLst/>
                <a:latin typeface="Aptos Narrow" panose="020B0004020202020204" pitchFamily="34" charset="0"/>
                <a:ea typeface="Times New Roman" panose="02020603050405020304" pitchFamily="18" charset="0"/>
              </a:rPr>
              <a:t>ritenuto, infatti, che l’aver privato le figlie minori del loro habitat domestico, dei loro spazi e dei loro effetti personali, rende evidente come queste siano esposte ad un pregiudizio grave e irreparabile, considerato anche il tempo trascorso dall’allontanamento avvenuto in data 25/07/2023</a:t>
            </a:r>
            <a:r>
              <a:rPr lang="it-IT" sz="1300" i="1" dirty="0">
                <a:solidFill>
                  <a:srgbClr val="000000"/>
                </a:solidFill>
                <a:effectLst/>
                <a:latin typeface="Aptos Narrow" panose="020B0004020202020204" pitchFamily="34" charset="0"/>
                <a:ea typeface="Times New Roman" panose="02020603050405020304" pitchFamily="18" charset="0"/>
              </a:rPr>
              <a:t>;</a:t>
            </a:r>
            <a:br>
              <a:rPr lang="it-IT" sz="1300" dirty="0">
                <a:solidFill>
                  <a:srgbClr val="000000"/>
                </a:solidFill>
                <a:effectLst/>
                <a:latin typeface="Aptos Narrow" panose="020B0004020202020204" pitchFamily="34" charset="0"/>
                <a:ea typeface="Calibri" panose="020F0502020204030204" pitchFamily="34" charset="0"/>
              </a:rPr>
            </a:br>
            <a:r>
              <a:rPr lang="it-IT" sz="1300" i="1" dirty="0">
                <a:solidFill>
                  <a:srgbClr val="000000"/>
                </a:solidFill>
                <a:effectLst/>
                <a:latin typeface="Aptos Narrow" panose="020B0004020202020204" pitchFamily="34" charset="0"/>
                <a:ea typeface="Times New Roman" panose="02020603050405020304" pitchFamily="18" charset="0"/>
              </a:rPr>
              <a:t>ricordato, infatti, che le vicende separative della coppia genitoriale debbono incidere il meno possibile sulla vita dei figli, </a:t>
            </a:r>
            <a:r>
              <a:rPr lang="it-IT" sz="1300" i="1" dirty="0" err="1">
                <a:solidFill>
                  <a:srgbClr val="000000"/>
                </a:solidFill>
                <a:effectLst/>
                <a:latin typeface="Aptos Narrow" panose="020B0004020202020204" pitchFamily="34" charset="0"/>
                <a:ea typeface="Times New Roman" panose="02020603050405020304" pitchFamily="18" charset="0"/>
              </a:rPr>
              <a:t>sicchè</a:t>
            </a:r>
            <a:r>
              <a:rPr lang="it-IT" sz="1300" i="1" dirty="0">
                <a:solidFill>
                  <a:srgbClr val="000000"/>
                </a:solidFill>
                <a:effectLst/>
                <a:latin typeface="Aptos Narrow" panose="020B0004020202020204" pitchFamily="34" charset="0"/>
                <a:ea typeface="Times New Roman" panose="02020603050405020304" pitchFamily="18" charset="0"/>
              </a:rPr>
              <a:t> - ove il loro trasferimento altrove non sia dettato proprio dall'esigenza di tutelare il loro interesse o non sia il frutto di un accordo tra i genitori, che assicuri la salvaguardia di tale interesse - la prole deve mantenere il centro della propria vita nella casa in cui la famiglia ha vissuto quando era ancora unita, luogo che è fonte di “sicurezza e riparo”, nonché spazio ambientale e sociale in cui si proietta l’identità della prole minorenne (cfr. Cass. civ., sez. I, </a:t>
            </a:r>
            <a:r>
              <a:rPr lang="it-IT" sz="1300" i="1" dirty="0" err="1">
                <a:solidFill>
                  <a:srgbClr val="000000"/>
                </a:solidFill>
                <a:effectLst/>
                <a:latin typeface="Aptos Narrow" panose="020B0004020202020204" pitchFamily="34" charset="0"/>
                <a:ea typeface="Times New Roman" panose="02020603050405020304" pitchFamily="18" charset="0"/>
              </a:rPr>
              <a:t>ord</a:t>
            </a:r>
            <a:r>
              <a:rPr lang="it-IT" sz="1300" i="1" dirty="0">
                <a:solidFill>
                  <a:srgbClr val="000000"/>
                </a:solidFill>
                <a:effectLst/>
                <a:latin typeface="Aptos Narrow" panose="020B0004020202020204" pitchFamily="34" charset="0"/>
                <a:ea typeface="Times New Roman" panose="02020603050405020304" pitchFamily="18" charset="0"/>
              </a:rPr>
              <a:t>., 2 agosto 2023, n. 23501);</a:t>
            </a:r>
            <a:br>
              <a:rPr lang="it-IT" sz="1300" dirty="0">
                <a:solidFill>
                  <a:srgbClr val="000000"/>
                </a:solidFill>
                <a:effectLst/>
                <a:latin typeface="Aptos Narrow" panose="020B0004020202020204" pitchFamily="34" charset="0"/>
                <a:ea typeface="Calibri" panose="020F0502020204030204" pitchFamily="34" charset="0"/>
              </a:rPr>
            </a:br>
            <a:r>
              <a:rPr lang="it-IT" sz="1300" i="1" dirty="0">
                <a:solidFill>
                  <a:srgbClr val="000000"/>
                </a:solidFill>
                <a:effectLst/>
                <a:latin typeface="Aptos Narrow" panose="020B0004020202020204" pitchFamily="34" charset="0"/>
                <a:ea typeface="Times New Roman" panose="02020603050405020304" pitchFamily="18" charset="0"/>
              </a:rPr>
              <a:t>ritenuto che, </a:t>
            </a:r>
            <a:r>
              <a:rPr lang="it-IT" sz="1300" b="1" i="1" dirty="0">
                <a:solidFill>
                  <a:srgbClr val="000000"/>
                </a:solidFill>
                <a:effectLst/>
                <a:latin typeface="Aptos Narrow" panose="020B0004020202020204" pitchFamily="34" charset="0"/>
                <a:ea typeface="Times New Roman" panose="02020603050405020304" pitchFamily="18" charset="0"/>
              </a:rPr>
              <a:t>in mancanza di idonee soluzioni abitative che meglio tutelino l’interesse della prole, l’assegnazione della casa familiare costituisce un provvedimento necessario e urgente per salvaguardare le esigenze abitative delle minori </a:t>
            </a:r>
            <a:r>
              <a:rPr lang="it-IT" sz="1300" i="1" dirty="0">
                <a:solidFill>
                  <a:srgbClr val="000000"/>
                </a:solidFill>
                <a:effectLst/>
                <a:latin typeface="Aptos Narrow" panose="020B0004020202020204" pitchFamily="34" charset="0"/>
                <a:ea typeface="Times New Roman" panose="02020603050405020304" pitchFamily="18" charset="0"/>
              </a:rPr>
              <a:t>[…]</a:t>
            </a:r>
            <a:br>
              <a:rPr lang="it-IT" sz="1300" dirty="0">
                <a:solidFill>
                  <a:srgbClr val="000000"/>
                </a:solidFill>
                <a:effectLst/>
                <a:latin typeface="Aptos Narrow" panose="020B0004020202020204" pitchFamily="34" charset="0"/>
                <a:ea typeface="Calibri" panose="020F0502020204030204" pitchFamily="34" charset="0"/>
              </a:rPr>
            </a:br>
            <a:r>
              <a:rPr lang="it-IT" sz="1300" i="1" dirty="0">
                <a:solidFill>
                  <a:srgbClr val="000000"/>
                </a:solidFill>
                <a:effectLst/>
                <a:latin typeface="Aptos Narrow" panose="020B0004020202020204" pitchFamily="34" charset="0"/>
                <a:ea typeface="Times New Roman" panose="02020603050405020304" pitchFamily="18" charset="0"/>
              </a:rPr>
              <a:t>letto e applicato l’art. 473.bis.15 c.p.c.,</a:t>
            </a:r>
            <a:br>
              <a:rPr lang="it-IT" sz="1300" dirty="0">
                <a:solidFill>
                  <a:srgbClr val="000000"/>
                </a:solidFill>
                <a:effectLst/>
                <a:latin typeface="Aptos Narrow" panose="020B0004020202020204" pitchFamily="34" charset="0"/>
                <a:ea typeface="Calibri" panose="020F0502020204030204" pitchFamily="34" charset="0"/>
              </a:rPr>
            </a:br>
            <a:r>
              <a:rPr lang="it-IT" sz="1300" i="1" dirty="0">
                <a:solidFill>
                  <a:srgbClr val="000000"/>
                </a:solidFill>
                <a:effectLst/>
                <a:latin typeface="Aptos Narrow" panose="020B0004020202020204" pitchFamily="34" charset="0"/>
                <a:ea typeface="Times New Roman" panose="02020603050405020304" pitchFamily="18" charset="0"/>
              </a:rPr>
              <a:t>in via provvisoria e urgente, inaudita altera parte, assegna la casa familiare… in favore di …, affinché continui ad abitarla insieme alle figlie minori …, conviventi con la madre».</a:t>
            </a:r>
            <a:br>
              <a:rPr lang="it-IT" sz="1400" i="1" dirty="0">
                <a:solidFill>
                  <a:srgbClr val="000000"/>
                </a:solidFill>
                <a:effectLst/>
                <a:latin typeface="Aptos Narrow" panose="020B0004020202020204" pitchFamily="34" charset="0"/>
                <a:ea typeface="Times New Roman" panose="02020603050405020304" pitchFamily="18" charset="0"/>
              </a:rPr>
            </a:br>
            <a:r>
              <a:rPr lang="it-IT" sz="1400" dirty="0">
                <a:solidFill>
                  <a:srgbClr val="000000"/>
                </a:solidFill>
                <a:latin typeface="Aptos Narrow" panose="020B0004020202020204" pitchFamily="34" charset="0"/>
                <a:ea typeface="Times New Roman" panose="02020603050405020304" pitchFamily="18" charset="0"/>
              </a:rPr>
              <a:t>(</a:t>
            </a:r>
            <a:r>
              <a:rPr lang="it-IT" sz="1400" dirty="0" err="1">
                <a:solidFill>
                  <a:srgbClr val="000000"/>
                </a:solidFill>
                <a:latin typeface="Aptos Narrow" panose="020B0004020202020204" pitchFamily="34" charset="0"/>
                <a:ea typeface="Times New Roman" panose="02020603050405020304" pitchFamily="18" charset="0"/>
              </a:rPr>
              <a:t>Trib</a:t>
            </a:r>
            <a:r>
              <a:rPr lang="it-IT" sz="1400" dirty="0">
                <a:solidFill>
                  <a:srgbClr val="000000"/>
                </a:solidFill>
                <a:latin typeface="Aptos Narrow" panose="020B0004020202020204" pitchFamily="34" charset="0"/>
                <a:ea typeface="Times New Roman" panose="02020603050405020304" pitchFamily="18" charset="0"/>
              </a:rPr>
              <a:t>. Bergamo - decreto del 07/08/2023 -  G. Marrapodi–v.g. 5163/2023</a:t>
            </a:r>
            <a:r>
              <a:rPr lang="it-IT" sz="1400" dirty="0">
                <a:solidFill>
                  <a:srgbClr val="000000"/>
                </a:solidFill>
                <a:effectLst/>
                <a:latin typeface="Aptos Narrow" panose="020B0004020202020204" pitchFamily="34" charset="0"/>
                <a:ea typeface="Times New Roman" panose="02020603050405020304" pitchFamily="18" charset="0"/>
              </a:rPr>
              <a:t>).</a:t>
            </a:r>
            <a:br>
              <a:rPr lang="it-IT" sz="1400" dirty="0">
                <a:solidFill>
                  <a:srgbClr val="000000"/>
                </a:solidFill>
                <a:effectLst/>
                <a:latin typeface="Aptos Narrow" panose="020B0004020202020204" pitchFamily="34" charset="0"/>
                <a:ea typeface="Calibri" panose="020F0502020204030204" pitchFamily="34" charset="0"/>
              </a:rPr>
            </a:br>
            <a:br>
              <a:rPr lang="it-IT" sz="1400" dirty="0">
                <a:latin typeface="Aptos Narrow" panose="020B0004020202020204" pitchFamily="34" charset="0"/>
              </a:rPr>
            </a:br>
            <a:br>
              <a:rPr lang="it-IT" sz="1300" dirty="0"/>
            </a:br>
            <a:endParaRPr lang="it-IT" sz="1300" dirty="0"/>
          </a:p>
        </p:txBody>
      </p:sp>
      <p:sp>
        <p:nvSpPr>
          <p:cNvPr id="4" name="Segnaposto piè di pagina 3">
            <a:extLst>
              <a:ext uri="{FF2B5EF4-FFF2-40B4-BE49-F238E27FC236}">
                <a16:creationId xmlns:a16="http://schemas.microsoft.com/office/drawing/2014/main" id="{07D54EB5-D54A-DC95-BC54-E9CC43FB97F5}"/>
              </a:ext>
            </a:extLst>
          </p:cNvPr>
          <p:cNvSpPr>
            <a:spLocks noGrp="1"/>
          </p:cNvSpPr>
          <p:nvPr>
            <p:ph type="ftr" sz="quarter" idx="11"/>
          </p:nvPr>
        </p:nvSpPr>
        <p:spPr>
          <a:xfrm>
            <a:off x="6776300" y="6481481"/>
            <a:ext cx="5486399" cy="365125"/>
          </a:xfrm>
        </p:spPr>
        <p:txBody>
          <a:bodyPr/>
          <a:lstStyle/>
          <a:p>
            <a:r>
              <a:rPr lang="it-IT" dirty="0"/>
              <a:t>Dr.ssa Veronica Marrapodi – Giudice della Sezione Prima civile presso il Tribunale di Bergamo</a:t>
            </a:r>
          </a:p>
        </p:txBody>
      </p:sp>
      <p:sp>
        <p:nvSpPr>
          <p:cNvPr id="5" name="Segnaposto numero diapositiva 4">
            <a:extLst>
              <a:ext uri="{FF2B5EF4-FFF2-40B4-BE49-F238E27FC236}">
                <a16:creationId xmlns:a16="http://schemas.microsoft.com/office/drawing/2014/main" id="{3452E29B-39A5-73F0-D58B-02321A67D7A2}"/>
              </a:ext>
            </a:extLst>
          </p:cNvPr>
          <p:cNvSpPr>
            <a:spLocks noGrp="1"/>
          </p:cNvSpPr>
          <p:nvPr>
            <p:ph type="sldNum" sz="quarter" idx="12"/>
          </p:nvPr>
        </p:nvSpPr>
        <p:spPr/>
        <p:txBody>
          <a:bodyPr/>
          <a:lstStyle/>
          <a:p>
            <a:fld id="{D2C6EA2E-AD8D-452A-9FF7-1ECB847D1C68}" type="slidenum">
              <a:rPr lang="it-IT" smtClean="0"/>
              <a:t>9</a:t>
            </a:fld>
            <a:endParaRPr lang="it-IT"/>
          </a:p>
        </p:txBody>
      </p:sp>
      <p:sp>
        <p:nvSpPr>
          <p:cNvPr id="3" name="Titolo 1">
            <a:extLst>
              <a:ext uri="{FF2B5EF4-FFF2-40B4-BE49-F238E27FC236}">
                <a16:creationId xmlns:a16="http://schemas.microsoft.com/office/drawing/2014/main" id="{5EB02736-C1CE-D3AC-E9F5-09B08121E8F3}"/>
              </a:ext>
            </a:extLst>
          </p:cNvPr>
          <p:cNvSpPr txBox="1">
            <a:spLocks/>
          </p:cNvSpPr>
          <p:nvPr/>
        </p:nvSpPr>
        <p:spPr>
          <a:xfrm>
            <a:off x="7063024" y="241619"/>
            <a:ext cx="4912953" cy="647029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20000"/>
              </a:lnSpc>
              <a:spcBef>
                <a:spcPts val="0"/>
              </a:spcBef>
            </a:pPr>
            <a:r>
              <a:rPr lang="it-IT" sz="1300" dirty="0">
                <a:latin typeface="Aptos Narrow" panose="020B0004020202020204" pitchFamily="34" charset="0"/>
              </a:rPr>
              <a:t>Accoglimento «indifferibile» sull’assegnazione della casa familiare:</a:t>
            </a:r>
            <a:br>
              <a:rPr lang="it-IT" sz="1300" dirty="0">
                <a:latin typeface="Aptos Narrow" panose="020B0004020202020204" pitchFamily="34" charset="0"/>
              </a:rPr>
            </a:br>
            <a:r>
              <a:rPr lang="it-IT" sz="1200" i="1" dirty="0">
                <a:solidFill>
                  <a:srgbClr val="000000"/>
                </a:solidFill>
                <a:latin typeface="Aptos Narrow" panose="020B0004020202020204" pitchFamily="34" charset="0"/>
                <a:ea typeface="Times New Roman" panose="02020603050405020304" pitchFamily="18" charset="0"/>
              </a:rPr>
              <a:t>«[…] ritenuto che i fatti esposti dalla ricorrente sono suffragati da idonea documentazione, ovvero dalle pagine del sito internet “Immobiliare.it” in cui l’agente inserzionista, tale sig. …, ha pubblicizzato la vendita dell’appartamento (v. doc. 31), adibito dalle parti a residenza familiare, come può evincersi dal certificato relativo allo stato di famiglia;</a:t>
            </a:r>
          </a:p>
          <a:p>
            <a:pPr>
              <a:lnSpc>
                <a:spcPct val="120000"/>
              </a:lnSpc>
              <a:spcBef>
                <a:spcPts val="0"/>
              </a:spcBef>
            </a:pPr>
            <a:r>
              <a:rPr lang="it-IT" sz="1200" i="1" dirty="0">
                <a:solidFill>
                  <a:srgbClr val="000000"/>
                </a:solidFill>
                <a:latin typeface="Aptos Narrow" panose="020B0004020202020204" pitchFamily="34" charset="0"/>
                <a:ea typeface="Times New Roman" panose="02020603050405020304" pitchFamily="18" charset="0"/>
              </a:rPr>
              <a:t>ritenuto che appare fondata e meritevole di accoglimento l’istanza di parte ricorrente, tesa ad ottenere un provvedimento, inaudita altera parte, che disponga </a:t>
            </a:r>
            <a:r>
              <a:rPr lang="it-IT" sz="1200" b="1" i="1" dirty="0">
                <a:solidFill>
                  <a:srgbClr val="000000"/>
                </a:solidFill>
                <a:latin typeface="Aptos Narrow" panose="020B0004020202020204" pitchFamily="34" charset="0"/>
                <a:ea typeface="Times New Roman" panose="02020603050405020304" pitchFamily="18" charset="0"/>
              </a:rPr>
              <a:t>l’assegnazione dell’immobile ex art. 337-sexies c.c., provvedimento trascrivile nei pubblici registri immobiliari e, quindi, opponibile ai terzi;</a:t>
            </a:r>
          </a:p>
          <a:p>
            <a:pPr>
              <a:lnSpc>
                <a:spcPct val="120000"/>
              </a:lnSpc>
              <a:spcBef>
                <a:spcPts val="0"/>
              </a:spcBef>
            </a:pPr>
            <a:r>
              <a:rPr lang="it-IT" sz="1200" i="1" dirty="0">
                <a:solidFill>
                  <a:srgbClr val="000000"/>
                </a:solidFill>
                <a:latin typeface="Aptos Narrow" panose="020B0004020202020204" pitchFamily="34" charset="0"/>
                <a:ea typeface="Times New Roman" panose="02020603050405020304" pitchFamily="18" charset="0"/>
              </a:rPr>
              <a:t>ritenuto, infatti, sussistente il rischio di pregiudizio grave e irreparabile, a cui i figli sarebbero esposti ove l’immobile venisse ceduto a terzi, venendo questi irrimediabilmente privati del loro habitat domestico, fonte di “sicurezza e riparo”, nonché spazio ambientale e sociale in cui si proietta la loro identità (cfr. Cass. civ. </a:t>
            </a:r>
            <a:r>
              <a:rPr lang="it-IT" sz="1200" i="1" dirty="0" err="1">
                <a:solidFill>
                  <a:srgbClr val="000000"/>
                </a:solidFill>
                <a:latin typeface="Aptos Narrow" panose="020B0004020202020204" pitchFamily="34" charset="0"/>
                <a:ea typeface="Times New Roman" panose="02020603050405020304" pitchFamily="18" charset="0"/>
              </a:rPr>
              <a:t>ord</a:t>
            </a:r>
            <a:r>
              <a:rPr lang="it-IT" sz="1200" i="1" dirty="0">
                <a:solidFill>
                  <a:srgbClr val="000000"/>
                </a:solidFill>
                <a:latin typeface="Aptos Narrow" panose="020B0004020202020204" pitchFamily="34" charset="0"/>
                <a:ea typeface="Times New Roman" panose="02020603050405020304" pitchFamily="18" charset="0"/>
              </a:rPr>
              <a:t>., 2 agosto 2023, n. 23501);</a:t>
            </a:r>
          </a:p>
          <a:p>
            <a:pPr>
              <a:lnSpc>
                <a:spcPct val="120000"/>
              </a:lnSpc>
              <a:spcBef>
                <a:spcPts val="0"/>
              </a:spcBef>
            </a:pPr>
            <a:r>
              <a:rPr lang="it-IT" sz="1200" i="1" dirty="0">
                <a:solidFill>
                  <a:srgbClr val="000000"/>
                </a:solidFill>
                <a:latin typeface="Aptos Narrow" panose="020B0004020202020204" pitchFamily="34" charset="0"/>
                <a:ea typeface="Times New Roman" panose="02020603050405020304" pitchFamily="18" charset="0"/>
              </a:rPr>
              <a:t>ritenuto che, sulla domanda di collocamento prevalente della prole, debba provvedersi nel contraddittorio delle parti, apparendo urgente, nella presente sede, adottare inaudita altera parte il solo provvedimento di assegnazione della casa, così </a:t>
            </a:r>
            <a:r>
              <a:rPr lang="it-IT" sz="1200" b="1" i="1" dirty="0">
                <a:solidFill>
                  <a:srgbClr val="000000"/>
                </a:solidFill>
                <a:latin typeface="Aptos Narrow" panose="020B0004020202020204" pitchFamily="34" charset="0"/>
                <a:ea typeface="Times New Roman" panose="02020603050405020304" pitchFamily="18" charset="0"/>
              </a:rPr>
              <a:t>da mettere al riparo il bene dal rischio concreto e attuale che venga ceduto a terzi;</a:t>
            </a:r>
          </a:p>
          <a:p>
            <a:pPr>
              <a:lnSpc>
                <a:spcPct val="120000"/>
              </a:lnSpc>
              <a:spcBef>
                <a:spcPts val="0"/>
              </a:spcBef>
            </a:pPr>
            <a:r>
              <a:rPr lang="it-IT" sz="1200" i="1" dirty="0">
                <a:solidFill>
                  <a:srgbClr val="000000"/>
                </a:solidFill>
                <a:latin typeface="Aptos Narrow" panose="020B0004020202020204" pitchFamily="34" charset="0"/>
                <a:ea typeface="Times New Roman" panose="02020603050405020304" pitchFamily="18" charset="0"/>
              </a:rPr>
              <a:t>letto e applicato l’art. 473.bis.15 c.p.c.,</a:t>
            </a:r>
          </a:p>
          <a:p>
            <a:pPr>
              <a:lnSpc>
                <a:spcPct val="120000"/>
              </a:lnSpc>
              <a:spcBef>
                <a:spcPts val="0"/>
              </a:spcBef>
            </a:pPr>
            <a:r>
              <a:rPr lang="it-IT" sz="1200" i="1" dirty="0">
                <a:solidFill>
                  <a:srgbClr val="000000"/>
                </a:solidFill>
                <a:latin typeface="Aptos Narrow" panose="020B0004020202020204" pitchFamily="34" charset="0"/>
                <a:ea typeface="Times New Roman" panose="02020603050405020304" pitchFamily="18" charset="0"/>
              </a:rPr>
              <a:t>in via provvisoria e urgente, inaudita altera parte,</a:t>
            </a:r>
          </a:p>
          <a:p>
            <a:pPr>
              <a:lnSpc>
                <a:spcPct val="120000"/>
              </a:lnSpc>
              <a:spcBef>
                <a:spcPts val="0"/>
              </a:spcBef>
            </a:pPr>
            <a:r>
              <a:rPr lang="it-IT" sz="1200" i="1" dirty="0">
                <a:solidFill>
                  <a:srgbClr val="000000"/>
                </a:solidFill>
                <a:latin typeface="Aptos Narrow" panose="020B0004020202020204" pitchFamily="34" charset="0"/>
                <a:ea typeface="Times New Roman" panose="02020603050405020304" pitchFamily="18" charset="0"/>
              </a:rPr>
              <a:t>assegna l’immobile adibito a casa familiare, sito in …in favore dei figli minori…».</a:t>
            </a:r>
          </a:p>
          <a:p>
            <a:pPr>
              <a:lnSpc>
                <a:spcPct val="120000"/>
              </a:lnSpc>
              <a:spcBef>
                <a:spcPts val="0"/>
              </a:spcBef>
            </a:pPr>
            <a:r>
              <a:rPr lang="it-IT" sz="1300" dirty="0">
                <a:solidFill>
                  <a:srgbClr val="000000"/>
                </a:solidFill>
                <a:latin typeface="Aptos Narrow" panose="020B0004020202020204" pitchFamily="34" charset="0"/>
                <a:ea typeface="Times New Roman" panose="02020603050405020304" pitchFamily="18" charset="0"/>
              </a:rPr>
              <a:t>(</a:t>
            </a:r>
            <a:r>
              <a:rPr lang="it-IT" sz="1300" dirty="0" err="1">
                <a:solidFill>
                  <a:srgbClr val="000000"/>
                </a:solidFill>
                <a:latin typeface="Aptos Narrow" panose="020B0004020202020204" pitchFamily="34" charset="0"/>
                <a:ea typeface="Times New Roman" panose="02020603050405020304" pitchFamily="18" charset="0"/>
              </a:rPr>
              <a:t>Trib</a:t>
            </a:r>
            <a:r>
              <a:rPr lang="it-IT" sz="1300" dirty="0">
                <a:solidFill>
                  <a:srgbClr val="000000"/>
                </a:solidFill>
                <a:latin typeface="Aptos Narrow" panose="020B0004020202020204" pitchFamily="34" charset="0"/>
                <a:ea typeface="Times New Roman" panose="02020603050405020304" pitchFamily="18" charset="0"/>
              </a:rPr>
              <a:t>. Bergamo - decreto del 05/10/2023 - G. Marrapodi – </a:t>
            </a:r>
            <a:r>
              <a:rPr lang="it-IT" sz="1300" dirty="0" err="1">
                <a:solidFill>
                  <a:srgbClr val="000000"/>
                </a:solidFill>
                <a:latin typeface="Aptos Narrow" panose="020B0004020202020204" pitchFamily="34" charset="0"/>
                <a:ea typeface="Times New Roman" panose="02020603050405020304" pitchFamily="18" charset="0"/>
              </a:rPr>
              <a:t>r.g</a:t>
            </a:r>
            <a:r>
              <a:rPr lang="it-IT" sz="1300" dirty="0">
                <a:solidFill>
                  <a:srgbClr val="000000"/>
                </a:solidFill>
                <a:latin typeface="Aptos Narrow" panose="020B0004020202020204" pitchFamily="34" charset="0"/>
                <a:ea typeface="Times New Roman" panose="02020603050405020304" pitchFamily="18" charset="0"/>
              </a:rPr>
              <a:t>. 5868/2023).</a:t>
            </a:r>
            <a:br>
              <a:rPr lang="it-IT" sz="1300" dirty="0">
                <a:solidFill>
                  <a:srgbClr val="000000"/>
                </a:solidFill>
                <a:latin typeface="Aptos Narrow" panose="020B0004020202020204" pitchFamily="34" charset="0"/>
                <a:ea typeface="Calibri" panose="020F0502020204030204" pitchFamily="34" charset="0"/>
              </a:rPr>
            </a:br>
            <a:br>
              <a:rPr lang="it-IT" sz="1300" dirty="0">
                <a:latin typeface="Aptos Narrow" panose="020B0004020202020204" pitchFamily="34" charset="0"/>
              </a:rPr>
            </a:br>
            <a:br>
              <a:rPr lang="it-IT" sz="1300" dirty="0">
                <a:latin typeface="Aptos Narrow" panose="020B0004020202020204" pitchFamily="34" charset="0"/>
              </a:rPr>
            </a:br>
            <a:endParaRPr lang="it-IT" sz="1300" dirty="0">
              <a:latin typeface="Aptos Narrow" panose="020B0004020202020204" pitchFamily="34" charset="0"/>
            </a:endParaRPr>
          </a:p>
        </p:txBody>
      </p:sp>
    </p:spTree>
    <p:extLst>
      <p:ext uri="{BB962C8B-B14F-4D97-AF65-F5344CB8AC3E}">
        <p14:creationId xmlns:p14="http://schemas.microsoft.com/office/powerpoint/2010/main" val="3433341811"/>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ilo">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themeOverride>
</file>

<file path=ppt/theme/themeOverride2.xml><?xml version="1.0" encoding="utf-8"?>
<a:themeOverride xmlns:a="http://schemas.openxmlformats.org/drawingml/2006/main">
  <a:clrScheme name="Filo">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themeOverride>
</file>

<file path=ppt/theme/themeOverride3.xml><?xml version="1.0" encoding="utf-8"?>
<a:themeOverride xmlns:a="http://schemas.openxmlformats.org/drawingml/2006/main">
  <a:clrScheme name="Filo">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themeOverride>
</file>

<file path=ppt/theme/themeOverride4.xml><?xml version="1.0" encoding="utf-8"?>
<a:themeOverride xmlns:a="http://schemas.openxmlformats.org/drawingml/2006/main">
  <a:clrScheme name="Filo">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themeOverride>
</file>

<file path=docProps/app.xml><?xml version="1.0" encoding="utf-8"?>
<Properties xmlns="http://schemas.openxmlformats.org/officeDocument/2006/extended-properties" xmlns:vt="http://schemas.openxmlformats.org/officeDocument/2006/docPropsVTypes">
  <Template/>
  <TotalTime>676</TotalTime>
  <Words>4803</Words>
  <Application>Microsoft Office PowerPoint</Application>
  <PresentationFormat>Widescreen</PresentationFormat>
  <Paragraphs>166</Paragraphs>
  <Slides>14</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14</vt:i4>
      </vt:variant>
    </vt:vector>
  </HeadingPairs>
  <TitlesOfParts>
    <vt:vector size="22" baseType="lpstr">
      <vt:lpstr>Aptos Narrow</vt:lpstr>
      <vt:lpstr>Arial</vt:lpstr>
      <vt:lpstr>Calibri</vt:lpstr>
      <vt:lpstr>Century Gothic</vt:lpstr>
      <vt:lpstr>Tahoma</vt:lpstr>
      <vt:lpstr>Wingdings</vt:lpstr>
      <vt:lpstr>Wingdings 3</vt:lpstr>
      <vt:lpstr>Filo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Presupposti (alternativi) per l’adozione degli «indifferibili»: 1. un rischio di pregiudizio IMMINENTE E IRREPARABILE: la norma pare fare riferimento a possibili misure a carattere anticipatorio rispetto alle quali vi è la necessità di neutralizzare il rischio di un pregiudizio CONCRETO, REALE, ATTUALE (imminente) e NON SUSCETTIBILE DI RISTORO (irreparabile) così come previsto dall'art. 700 c.p.c. per i provvedimenti urgenti; O 2. un rischio di INATTUABILITA’ o VANIFICAZIONE dei provvedimenti futuri, temporanei e urgenti, che verranno emessi dall’Autorità Giudiziaria all’esito della prima udienza; questa ipotesi pare coincidere con quella prevista dall'art. 669 sexies, comma 2 c.p.c. e fa riferimento a possibili misure provvisorie a carattere conservativo, laddove sussiste il rischio che, a causa dell'instaurazione del contraddittorio, la controparte venga a conoscenza della misura e modifichi lo status quo al fine di renderla concretamente inattuabile.  Mentre i provvedimenti «temporanei e urgenti» ex art. 473.bis.22 c.p.c. presuppongono una situazione di URGENZA*,  per cui non si può attendere la decisione finale per ottenere una regolamentazione della relazione genitoriale e dei rapporti economici, i provvedimenti «indifferibili» presuppongo una situazione di EMERGENZA*,  in cui si deve intervenire immediatamente, inaudita altera parte.  * URGENZA  situazione che richiede interventi immediati e rapidi; *EMERGENZA  situazione improvvisa, momento estremamente critico, di grave difficoltà, che richiede di intervenire in modo rapido e immediato con l’adozione di misure e interventi eccezionali.</vt:lpstr>
      <vt:lpstr>Accoglimento «indifferibile» sull’assegnazione della casa familiare: «[…] ritenuto che appare fondata e meritevole di accoglimento l’istanza di parte ricorrente tesa ad ottenere, inaudita altera parte, l’assegnazione a sé della casa familiare, in quanto genitore convivente con la prole minorenne, come si desume chiaramente dall’Annotazione dei militari che riferiscono che la madre si allontanava momentaneamente dalla casa familiare unitamente alle figlie minori, portando con sé alcuni beni di prima necessità; ritenuto, infatti, che l’aver privato le figlie minori del loro habitat domestico, dei loro spazi e dei loro effetti personali, rende evidente come queste siano esposte ad un pregiudizio grave e irreparabile, considerato anche il tempo trascorso dall’allontanamento avvenuto in data 25/07/2023; ricordato, infatti, che le vicende separative della coppia genitoriale debbono incidere il meno possibile sulla vita dei figli, sicchè - ove il loro trasferimento altrove non sia dettato proprio dall'esigenza di tutelare il loro interesse o non sia il frutto di un accordo tra i genitori, che assicuri la salvaguardia di tale interesse - la prole deve mantenere il centro della propria vita nella casa in cui la famiglia ha vissuto quando era ancora unita, luogo che è fonte di “sicurezza e riparo”, nonché spazio ambientale e sociale in cui si proietta l’identità della prole minorenne (cfr. Cass. civ., sez. I, ord., 2 agosto 2023, n. 23501); ritenuto che, in mancanza di idonee soluzioni abitative che meglio tutelino l’interesse della prole, l’assegnazione della casa familiare costituisce un provvedimento necessario e urgente per salvaguardare le esigenze abitative delle minori […] letto e applicato l’art. 473.bis.15 c.p.c., in via provvisoria e urgente, inaudita altera parte, assegna la casa familiare… in favore di …, affinché continui ad abitarla insieme alle figlie minori …, conviventi con la madre». (Trib. Bergamo - decreto del 07/08/2023 -  G. Marrapodi–v.g. 5163/2023).   </vt:lpstr>
      <vt:lpstr>Rigetto istanza di «indifferibile» per autorizzazione viaggio di istruzione: Nel ricorso introduttivo di separazione, la moglie aveva chiesto “adottarsi provv.ti indifferibili ex art 473 bis 15 precipuamente: “autorizzare essa, sin da subito e con idoneo provvedimento indifferibile, ad assumere in via esclusiva ogni determinazione per la gestione delle esigenze scolastiche, sanitarie e ludiche della prole anche in riferimento proprio alla loro partecipazione a viaggi di istruzione in Italia e/o all’estero, di cui a breve quello in Umbria, compresa la possibilità di fare richiesta per essi figli di rilascio di documenti validi per l’espatrio”.  Il Giudice ha rigettato l’istanza, e fissato l’udienza di merito, nello stesso decreto, senza disporre l’udienza di conferma, modifica o revoca, così motivando:  “parte ricorrente non ha né dedotto né comprovato il pregiudizio “imminente ed irreparabile” correlato al richiesto provv.to;  … inoltre non risulta essere verificata allo stato la volontà e l’interesse concreto dei minori a partecipare alla iniziativa formativa , né tanto meno risulta verificato l’eventuale diniego di parte resistente rispetto al consenso per il viaggio studio, nel senso che non è né dedotto né comprovato che questi sia stato interpellato, non potendo presumersi un diniego stando a quanto allegato ovvero tre denunce della ricorrente a danno del resistente ex art. 570 cp con rinvio a giudizio dello stesso (la parte lamenta la mancata contribuzione economica in particolare) , né potendo avvalorare tale diniego la “rinuncia” in atti al viaggio Erasmus, visto che in essa risultano annoverati a giustificazione “motivi personali”;  … nella fattispecie, invece , è prospettabile ulteriore tutela. Infatti la istanza, tra l’altro non immediatamente inquadrabile “nei limiti delle domande proposte dalle parti” (come invece testualmente previsto dal dettato normativo) poteva essere teoricamente finalizzata ad azione per attuazione della statuizione vigente cioè la sentenza di separazione … – che ha statuito il regime di affido condiviso con potere della madre di assumere in via esclusiva decisioni circa la ordinaria amm.ne della prole ( azione ex art. 709 ter I c. cpc , con la novella ex art. 473 bis 38) ovvero in azione ex art. 316 cc ;   quindi alla luce di quanto appena dedotto NON SUSSISTONO i presupposti del richiesto provv.to ex art. 473 bis 15”. (Tribunale di Nola – decreto del 07 marzo 2023).</vt:lpstr>
      <vt:lpstr>Adozione di «indifferibili» all’esito dell’udienza di comparizione personale delle parti: «… Ritenuta l’insussistenza dei presupposti per l’adozione dei provvedimenti “inaudita altera parte”, veniva disposta l’instaurazione del contraddittorio sulla richiesta di emissione di provvedimento indifferibile. Si costituiva la resistente …  All’udienza di comparizione il Giudice ha proceduto all’audizione personale di entrambe le parti e dei minori Sempronio e Mevia, riservando all’esito la decisione. …  La domanda di emissione di provvedimento indifferibile formulata da Tizio, allo stato ed impregiudicata ogni diversa valutazione all’esito dell’instaurazione del contraddittorio sul merito del procedimento principale, va accolta nei termini di seguito esposti. …  La valutazione complessiva delle allegazioni e delle dichiarazioni delle parti e dell’audizione dei minori induce a ritenere necessaria, nelle more della istruzione e definizione del merito del procedimento principale, l’immediata presa in carico del nucleo familiare da parte dei Servizi sociali del Comune di Marsala e del Servizio di Neuropsichiatria infantile territorialmente competente. I Servizi sociali e il Servizio di NPI, in sinergia tra loro, avranno cura di svolgere una accurata indagine psico-sociale con riferimento alla condizione personale, lavorativa e sociale delle parti, mediante accessi domiciliari e colloqui, e di verificare come i minori percepiscano il rapporto con ciascun genitore, elaborando un progetto di riavvicinamento di entrambi i figli minori al padre che preveda la ripresa degli incontri presso lo spazio neutro (come richiesto da entrambe le parti all’udienza del 26.09.2023), secondo modalità stabilite dai servizi stessi e nel rispetto della loro libertà di autodeterminazione…». (Tribunale di Marsala, decreto del 29 settembre 2023).</vt:lpstr>
      <vt:lpstr>Presentazione standard di PowerPoint</vt:lpstr>
      <vt:lpstr>Presentazione standard di PowerPoint</vt:lpstr>
      <vt:lpstr>Presentazione standard di PowerPoint</vt:lpstr>
    </vt:vector>
  </TitlesOfParts>
  <Company>Ministero della Giustizia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MISURE PROVVISORIE,  I PROVVEDIMENTI INAUDITA ALTERA PARTE LA LORO MODIFICABILITA’ E RECLAMABILITA’</dc:title>
  <dc:creator>Veronica Marrapodi</dc:creator>
  <cp:lastModifiedBy>Veronica Marrapodi</cp:lastModifiedBy>
  <cp:revision>4</cp:revision>
  <dcterms:created xsi:type="dcterms:W3CDTF">2023-05-25T09:19:43Z</dcterms:created>
  <dcterms:modified xsi:type="dcterms:W3CDTF">2023-11-04T17:58:26Z</dcterms:modified>
</cp:coreProperties>
</file>