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0" r:id="rId8"/>
    <p:sldId id="261" r:id="rId9"/>
    <p:sldId id="264" r:id="rId10"/>
    <p:sldId id="265" r:id="rId11"/>
    <p:sldId id="268" r:id="rId12"/>
    <p:sldId id="269" r:id="rId13"/>
    <p:sldId id="266" r:id="rId14"/>
    <p:sldId id="267" r:id="rId15"/>
    <p:sldId id="270" r:id="rId16"/>
    <p:sldId id="271" r:id="rId17"/>
    <p:sldId id="272" r:id="rId18"/>
    <p:sldId id="275" r:id="rId19"/>
    <p:sldId id="273" r:id="rId20"/>
    <p:sldId id="274" r:id="rId21"/>
    <p:sldId id="276" r:id="rId22"/>
    <p:sldId id="278" r:id="rId23"/>
    <p:sldId id="279" r:id="rId24"/>
    <p:sldId id="277" r:id="rId25"/>
    <p:sldId id="280" r:id="rId26"/>
  </p:sldIdLst>
  <p:sldSz cx="12192000" cy="6858000"/>
  <p:notesSz cx="6786563" cy="9923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mattiva.it/uri-res/N2Ls?urn:nir:stato:legge:1983-05-04;184~art2" TargetMode="External"/><Relationship Id="rId2" Type="http://schemas.openxmlformats.org/officeDocument/2006/relationships/hyperlink" Target="https://www.normattiva.it/uri-res/N2Ls?urn:nir:stato:codice.civile:1942-03-16;262~art40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rmattiva.it/uri-res/N2Ls?urn:nir:stato:codice.civile:1942-03-16;262~art315bis-com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B59DA-AE0B-485D-8C3D-A38DA135B7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PROVVEDIMENTI ABLATIVI E AFFIEVOLITIVI DELLA RESPONSABILITA’ GENITORIALE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5590D4-2DE1-4C67-A3F9-E3320CBBD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867187"/>
            <a:ext cx="8825658" cy="86142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it-IT" sz="2400" b="1" dirty="0"/>
              <a:t>A.I.D.I.F. – 18 novembre 2024</a:t>
            </a:r>
          </a:p>
          <a:p>
            <a:pPr algn="r"/>
            <a:r>
              <a:rPr lang="it-IT" sz="2400" b="1" dirty="0"/>
              <a:t>DOTT.SSA GIULIA CIVIERO</a:t>
            </a:r>
          </a:p>
        </p:txBody>
      </p:sp>
    </p:spTree>
    <p:extLst>
      <p:ext uri="{BB962C8B-B14F-4D97-AF65-F5344CB8AC3E}">
        <p14:creationId xmlns:p14="http://schemas.microsoft.com/office/powerpoint/2010/main" val="16620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800" b="1" u="sng" dirty="0"/>
              <a:t>COMPETENZA</a:t>
            </a:r>
            <a:br>
              <a:rPr lang="it-IT" sz="2800" b="1" u="sng" dirty="0"/>
            </a:br>
            <a:r>
              <a:rPr lang="it-IT" sz="2800" dirty="0"/>
              <a:t>Ampio dibattito in passato, superato oggi dal nuovo art. 38 disp. </a:t>
            </a:r>
            <a:r>
              <a:rPr lang="it-IT" sz="2800" dirty="0" err="1"/>
              <a:t>att</a:t>
            </a:r>
            <a:r>
              <a:rPr lang="it-IT" sz="2800" dirty="0"/>
              <a:t>. cod. civ.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>
                <a:sym typeface="Wingdings" panose="05000000000000000000" pitchFamily="2" charset="2"/>
              </a:rPr>
              <a:t></a:t>
            </a:r>
            <a:r>
              <a:rPr lang="it-IT" sz="2800" dirty="0"/>
              <a:t> Impostazione più risalente dei «compartimenti stagni»</a:t>
            </a:r>
            <a:br>
              <a:rPr lang="it-IT" sz="2800" dirty="0"/>
            </a:br>
            <a:r>
              <a:rPr lang="it-IT" sz="2800" dirty="0">
                <a:sym typeface="Wingdings" panose="05000000000000000000" pitchFamily="2" charset="2"/>
              </a:rPr>
              <a:t></a:t>
            </a:r>
            <a:r>
              <a:rPr lang="it-IT" sz="2800" dirty="0"/>
              <a:t> Impostazione mediana della </a:t>
            </a:r>
            <a:r>
              <a:rPr lang="it-IT" sz="2800" i="1" dirty="0"/>
              <a:t>vis </a:t>
            </a:r>
            <a:r>
              <a:rPr lang="it-IT" sz="2800" i="1" dirty="0" err="1"/>
              <a:t>attractiva</a:t>
            </a:r>
            <a:r>
              <a:rPr lang="it-IT" sz="2800" i="1" dirty="0"/>
              <a:t> </a:t>
            </a:r>
            <a:r>
              <a:rPr lang="it-IT" sz="2800" dirty="0"/>
              <a:t>in presenza di procedimenti pendenti tra le stesse parti</a:t>
            </a:r>
            <a:br>
              <a:rPr lang="it-IT" sz="2800" dirty="0"/>
            </a:br>
            <a:r>
              <a:rPr lang="it-IT" sz="2800" dirty="0">
                <a:sym typeface="Wingdings" panose="05000000000000000000" pitchFamily="2" charset="2"/>
              </a:rPr>
              <a:t> Impostazione</a:t>
            </a:r>
            <a:r>
              <a:rPr lang="it-IT" sz="2800" dirty="0"/>
              <a:t> più recente (post Cartabia)</a:t>
            </a:r>
            <a:br>
              <a:rPr lang="it-IT" sz="2800" dirty="0"/>
            </a:br>
            <a:r>
              <a:rPr lang="it-IT" sz="2800" dirty="0"/>
              <a:t> </a:t>
            </a:r>
            <a:endParaRPr lang="it-IT" sz="48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</p:spTree>
    <p:extLst>
      <p:ext uri="{BB962C8B-B14F-4D97-AF65-F5344CB8AC3E}">
        <p14:creationId xmlns:p14="http://schemas.microsoft.com/office/powerpoint/2010/main" val="265269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38 DISP. ATT. COD. CIV.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89200"/>
            <a:ext cx="9785189" cy="3919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347A94B-6A39-4724-8ADA-257031A42057}"/>
              </a:ext>
            </a:extLst>
          </p:cNvPr>
          <p:cNvSpPr/>
          <p:nvPr/>
        </p:nvSpPr>
        <p:spPr>
          <a:xfrm>
            <a:off x="511629" y="2388955"/>
            <a:ext cx="11168742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Sono di competenza del </a:t>
            </a:r>
            <a:r>
              <a:rPr lang="it-IT" sz="1600" b="1" dirty="0"/>
              <a:t>tribunale per i minorenni </a:t>
            </a:r>
            <a:r>
              <a:rPr lang="it-IT" sz="1600" dirty="0"/>
              <a:t>i procedimenti previsti dagli articoli 84, 90, 250, ultimo comma, 251, 317-bis, ultimo comma,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330, 332, 333, 334, 335</a:t>
            </a:r>
            <a:r>
              <a:rPr lang="it-IT" sz="1600" dirty="0"/>
              <a:t> e 371, ultimo comma, del codice civile. Sono di competenza del </a:t>
            </a:r>
            <a:r>
              <a:rPr lang="it-IT" sz="1600" b="1" dirty="0"/>
              <a:t>tribunale ordinario </a:t>
            </a:r>
            <a:r>
              <a:rPr lang="it-IT" sz="1600" dirty="0"/>
              <a:t>i procedimenti previsti dagli articoli 330, 332, 333, 334 e 335 del codice civile, anche se instaurati su ricorso del pubblico ministero</a:t>
            </a:r>
            <a:r>
              <a:rPr lang="it-IT" sz="1600" b="1" dirty="0"/>
              <a:t>, quando è già pendente o è instaurato successivamente, tra le stesse parti, giudizio di separazione, scioglimento o cessazione degli effetti civili del matrimonio, ovvero giudizio ai sensi degli articoli 250, quarto comma, 268, 277, secondo comma, e 316 del codice civile, dell'articolo 710 del codice di procedura civile e dell'articolo 9 della legge 1° dicembre 1970, n. 898.</a:t>
            </a:r>
          </a:p>
          <a:p>
            <a:r>
              <a:rPr lang="it-IT" sz="1600" b="1" dirty="0"/>
              <a:t> </a:t>
            </a:r>
            <a:r>
              <a:rPr lang="it-IT" sz="1600" dirty="0"/>
              <a:t>In questi casi il </a:t>
            </a:r>
            <a:r>
              <a:rPr lang="it-IT" sz="1600" u="sng" dirty="0"/>
              <a:t>tribunale per i minorenni, d'ufficio o su richiesta di parte, senza indugio e comunque entro il termine di quindici giorni dalla richiesta, adotta tutti gli opportuni provvedimenti temporanei e urgenti nell'interesse del minore e trasmette gli atti al tribunale ordinario, innanzi al quale il procedimento, previa riunione, continua.</a:t>
            </a:r>
          </a:p>
          <a:p>
            <a:r>
              <a:rPr lang="it-IT" sz="1600" u="sng" dirty="0"/>
              <a:t>I provvedimenti adottati dal tribunale per i minorenni conservano la loro efficacia fino a quando sono confermati, modificati o revocati con provvedimento emesso dal tribunale ordinario</a:t>
            </a:r>
            <a:r>
              <a:rPr lang="it-IT" sz="1600" dirty="0"/>
              <a:t>. Il pubblico ministero della procura della Repubblica presso il tribunale per i minorenni, nei casi di trasmissione degli atti dal tribunale per i minorenni al tribunale ordinario, provvede alla trasmissione dei propri atti al pubblico ministero della procura della Repubblica presso il tribunale ordinario. </a:t>
            </a:r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804890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38 DISP. ATT. COD. CIV.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89200"/>
            <a:ext cx="9785189" cy="3919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347A94B-6A39-4724-8ADA-257031A42057}"/>
              </a:ext>
            </a:extLst>
          </p:cNvPr>
          <p:cNvSpPr/>
          <p:nvPr/>
        </p:nvSpPr>
        <p:spPr>
          <a:xfrm>
            <a:off x="489857" y="2668067"/>
            <a:ext cx="11212285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Il </a:t>
            </a:r>
            <a:r>
              <a:rPr lang="it-IT" sz="1600" b="1" dirty="0"/>
              <a:t>tribunale per i minorenni </a:t>
            </a:r>
            <a:r>
              <a:rPr lang="it-IT" sz="1600" dirty="0"/>
              <a:t>è competente per il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ricorso per l'irrogazione delle sanzioni in caso di inadempienze o violazioni</a:t>
            </a:r>
            <a:r>
              <a:rPr lang="it-IT" sz="1600" dirty="0"/>
              <a:t>, quando </a:t>
            </a:r>
            <a:r>
              <a:rPr lang="it-IT" sz="1600" b="1" dirty="0"/>
              <a:t>è già pendente o è instaurato successivamente, tra le stesse parti, un procedimento previsto dagli articoli 330, 332, 333, 334 e 335 del codice civile</a:t>
            </a:r>
            <a:r>
              <a:rPr lang="it-IT" sz="1600" dirty="0"/>
              <a:t>. Nei casi in cui è già pendente o viene instaurato autonomo procedimento per l'irrogazione delle sanzioni davanti al </a:t>
            </a:r>
            <a:r>
              <a:rPr lang="it-IT" sz="1600" b="1" dirty="0"/>
              <a:t>tribunale ordinario</a:t>
            </a:r>
            <a:r>
              <a:rPr lang="it-IT" sz="1600" dirty="0"/>
              <a:t>, </a:t>
            </a:r>
            <a:r>
              <a:rPr lang="it-IT" sz="1600" u="sng" dirty="0"/>
              <a:t>quest'ultimo, d'ufficio o a richiesta di parte, senza indugio e comunque non oltre quindici giorni dalla richiesta, adotta tutti gli opportuni provvedimenti temporanei e urgenti nell'interesse del minore e trasmette gli atti al tribunale per i minorenni, innanzi al quale il procedimento, previa riunione, continua. I provvedimenti adottati dal tribunale ordinario conservano la loro efficacia fino a quando sono confermati, modificati o revocati con provvedimento emesso dal tribunale per i minorenni. </a:t>
            </a:r>
            <a:r>
              <a:rPr lang="it-IT" sz="1600" dirty="0"/>
              <a:t>(47) (50)(51)</a:t>
            </a:r>
          </a:p>
          <a:p>
            <a:endParaRPr lang="it-IT" sz="1600" dirty="0"/>
          </a:p>
          <a:p>
            <a:r>
              <a:rPr lang="it-IT" sz="1600" dirty="0"/>
              <a:t>Quando il tribunale per i minorenni procede ai sensi dell'articolo 737 del codice di procedura civile, il reclamo si propone davanti alla sezione di corte di appello per i minorenni. (30) (50)(51)</a:t>
            </a:r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4161321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800" u="sng" dirty="0"/>
              <a:t>PROCEDURA PER LA TRASMISSIONE: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Il TM, d’ufficio o su istanza di parte, senza indugio e comunque entro 15 giorni, adotta i provvedimenti temporanei ed urgenti (che conservano efficacia) e trasmette gli atti al TO, che procede alla riunione.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Modalità in concreto: non ci sono formalità!</a:t>
            </a:r>
            <a:br>
              <a:rPr lang="it-IT" sz="2000" dirty="0"/>
            </a:br>
            <a:endParaRPr lang="it-IT" sz="28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38 DISP. ATT. COD. CIV.</a:t>
            </a:r>
          </a:p>
        </p:txBody>
      </p:sp>
    </p:spTree>
    <p:extLst>
      <p:ext uri="{BB962C8B-B14F-4D97-AF65-F5344CB8AC3E}">
        <p14:creationId xmlns:p14="http://schemas.microsoft.com/office/powerpoint/2010/main" val="2798300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213" y="1569053"/>
            <a:ext cx="9817845" cy="4186767"/>
          </a:xfrm>
        </p:spPr>
        <p:txBody>
          <a:bodyPr/>
          <a:lstStyle/>
          <a:p>
            <a:r>
              <a:rPr lang="it-IT" sz="2800" dirty="0"/>
              <a:t>Cass. 2073/2020: se c’è conflitto tra TM e TO perché entrambi si ritengono competenti, è proponibile d’ufficio il Regolamento di competenza, trattandosi di materia in cui il giudice ha poteri officiosi.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NORMA TRANSITORIA: il nuovo art. 38 si applica solo ai ricorsi proposti successivamente al 22.6.2022 (Cass. 14104/2024)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38 DISP. ATT. COD. CIV.</a:t>
            </a:r>
          </a:p>
        </p:txBody>
      </p:sp>
    </p:spTree>
    <p:extLst>
      <p:ext uri="{BB962C8B-B14F-4D97-AF65-F5344CB8AC3E}">
        <p14:creationId xmlns:p14="http://schemas.microsoft.com/office/powerpoint/2010/main" val="3004320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000" b="1" u="sng" dirty="0"/>
              <a:t>EFFETTI</a:t>
            </a:r>
            <a:br>
              <a:rPr lang="it-IT" sz="2000" b="1" u="sng" dirty="0"/>
            </a:br>
            <a:r>
              <a:rPr lang="it-IT" sz="2000" dirty="0"/>
              <a:t>La decadenza comporta la 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sospensione dalla titolarità e dall’esercizio della responsabilità genitoriale</a:t>
            </a:r>
            <a:r>
              <a:rPr lang="it-IT" sz="2000" dirty="0"/>
              <a:t>, ma il genitore continua a essere gravato di tutti i compiti e dei doveri (soprattutto dovere di mantenimento).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- Se riguarda un solo genitore </a:t>
            </a:r>
            <a:r>
              <a:rPr lang="it-IT" sz="2000" dirty="0">
                <a:sym typeface="Wingdings" panose="05000000000000000000" pitchFamily="2" charset="2"/>
              </a:rPr>
              <a:t> la responsabilità si concentra sull’altro</a:t>
            </a: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- Se riguarda entrambi i genitori  apertura della tutela</a:t>
            </a:r>
            <a:br>
              <a:rPr lang="it-IT" sz="2400" dirty="0">
                <a:sym typeface="Wingdings" panose="05000000000000000000" pitchFamily="2" charset="2"/>
              </a:rPr>
            </a:br>
            <a:br>
              <a:rPr lang="it-IT" sz="24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Ulteriore possibile effetto: 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allontanamento del minore</a:t>
            </a:r>
            <a:r>
              <a:rPr lang="it-IT" sz="2000" b="1" dirty="0">
                <a:sym typeface="Wingdings" panose="05000000000000000000" pitchFamily="2" charset="2"/>
              </a:rPr>
              <a:t> </a:t>
            </a:r>
            <a:r>
              <a:rPr lang="it-IT" sz="2000" dirty="0">
                <a:sym typeface="Wingdings" panose="05000000000000000000" pitchFamily="2" charset="2"/>
              </a:rPr>
              <a:t>dalla casa familiare (in presenza di gravi motivi) </a:t>
            </a:r>
            <a:br>
              <a:rPr lang="it-IT" sz="2000" dirty="0">
                <a:sym typeface="Wingdings" panose="05000000000000000000" pitchFamily="2" charset="2"/>
              </a:rPr>
            </a:b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N.B.: la decadenza non comporta necessariamente divieto di incontrare i figli (Cass. 27171/2024)</a:t>
            </a:r>
            <a:endParaRPr lang="it-IT" sz="4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</p:spTree>
    <p:extLst>
      <p:ext uri="{BB962C8B-B14F-4D97-AF65-F5344CB8AC3E}">
        <p14:creationId xmlns:p14="http://schemas.microsoft.com/office/powerpoint/2010/main" val="3946148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400" b="1" u="sng" dirty="0"/>
              <a:t>REINTEGRAZIONE EX ART. 332 COD. CIV.</a:t>
            </a:r>
            <a:br>
              <a:rPr lang="it-IT" sz="2400" b="1" u="sng" dirty="0"/>
            </a:br>
            <a:r>
              <a:rPr lang="it-IT" sz="2400" dirty="0"/>
              <a:t>La decadenza non è mai un provvedimento definitivo, bensì </a:t>
            </a:r>
            <a:r>
              <a:rPr lang="it-IT" sz="2400" i="1" dirty="0"/>
              <a:t>rebus sic </a:t>
            </a:r>
            <a:r>
              <a:rPr lang="it-IT" sz="2400" i="1" dirty="0" err="1"/>
              <a:t>stantibus</a:t>
            </a:r>
            <a:r>
              <a:rPr lang="it-IT" sz="2400" dirty="0"/>
              <a:t>.</a:t>
            </a:r>
            <a:br>
              <a:rPr lang="it-IT" sz="2400" dirty="0"/>
            </a:br>
            <a:r>
              <a:rPr lang="it-IT" sz="2400" dirty="0"/>
              <a:t>L’art. 332 cod. civ. prevede la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reintegrazione</a:t>
            </a:r>
            <a:r>
              <a:rPr lang="it-IT" sz="2400" dirty="0"/>
              <a:t>, ciò significa che la decadenza è una sospensione a tempo indeterminato.</a:t>
            </a:r>
            <a:br>
              <a:rPr lang="it-IT" sz="2400" dirty="0"/>
            </a:br>
            <a:r>
              <a:rPr lang="it-IT" sz="2400" dirty="0"/>
              <a:t>La revoca ha però efficacia </a:t>
            </a:r>
            <a:r>
              <a:rPr lang="it-IT" sz="2400" i="1" dirty="0"/>
              <a:t>ex nunc.</a:t>
            </a:r>
            <a:br>
              <a:rPr lang="it-IT" sz="2400" i="1" dirty="0"/>
            </a:br>
            <a:br>
              <a:rPr lang="it-IT" sz="2400" i="1" dirty="0"/>
            </a:br>
            <a:r>
              <a:rPr lang="it-IT" sz="2400" dirty="0"/>
              <a:t>PRESUPPOSTI: situazione sopravvenuta e rinnovata (giudizio prognostico del giudice)</a:t>
            </a:r>
            <a:br>
              <a:rPr lang="it-IT" sz="2400" dirty="0"/>
            </a:br>
            <a:r>
              <a:rPr lang="it-IT" sz="2400" dirty="0"/>
              <a:t> </a:t>
            </a:r>
            <a:endParaRPr lang="it-IT" sz="4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</p:spTree>
    <p:extLst>
      <p:ext uri="{BB962C8B-B14F-4D97-AF65-F5344CB8AC3E}">
        <p14:creationId xmlns:p14="http://schemas.microsoft.com/office/powerpoint/2010/main" val="2468643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947" y="1789113"/>
            <a:ext cx="9817845" cy="4186767"/>
          </a:xfrm>
        </p:spPr>
        <p:txBody>
          <a:bodyPr/>
          <a:lstStyle/>
          <a:p>
            <a:r>
              <a:rPr lang="it-IT" sz="2400" dirty="0"/>
              <a:t>In caso di fatti meno gravi rispetto a quelli previsti per l’applicazione dell’art. 330 cod. civ., sia con riguardo alle violazioni, sia con riferimento al pregiudizio.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Anche in questo caso, non rileva l’elemento soggettivo.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N.B.: riguarda solo aspetti di natura personale, perché per l’infedele gestione patrimoniale c’è l’art. 334 cod. civ.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Anche in questo caso, la nomina del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CURATORE SPECIALE </a:t>
            </a:r>
            <a:r>
              <a:rPr lang="it-IT" sz="2400" dirty="0"/>
              <a:t>è OBBLIGATORIA.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 fontScale="92500"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PROVVEDIMENTI AFFIEVOLITIVI DELLA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– art. 333 cod. civ.</a:t>
            </a:r>
          </a:p>
        </p:txBody>
      </p:sp>
    </p:spTree>
    <p:extLst>
      <p:ext uri="{BB962C8B-B14F-4D97-AF65-F5344CB8AC3E}">
        <p14:creationId xmlns:p14="http://schemas.microsoft.com/office/powerpoint/2010/main" val="491745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</a:t>
            </a:r>
            <a:r>
              <a:rPr lang="it-IT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333 COD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CIV.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89200"/>
            <a:ext cx="9785189" cy="3919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347A94B-6A39-4724-8ADA-257031A42057}"/>
              </a:ext>
            </a:extLst>
          </p:cNvPr>
          <p:cNvSpPr/>
          <p:nvPr/>
        </p:nvSpPr>
        <p:spPr>
          <a:xfrm>
            <a:off x="511629" y="2388955"/>
            <a:ext cx="111687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1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039D72A-C414-4A36-9559-D5402D5E0273}"/>
              </a:ext>
            </a:extLst>
          </p:cNvPr>
          <p:cNvSpPr/>
          <p:nvPr/>
        </p:nvSpPr>
        <p:spPr>
          <a:xfrm>
            <a:off x="617764" y="2650565"/>
            <a:ext cx="111687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Art. 333.</a:t>
            </a:r>
          </a:p>
          <a:p>
            <a:endParaRPr lang="it-IT" sz="2000" dirty="0"/>
          </a:p>
          <a:p>
            <a:r>
              <a:rPr lang="it-IT" sz="2000" dirty="0"/>
              <a:t>Condotta del genitore pregiudizievole ai figli.</a:t>
            </a:r>
          </a:p>
          <a:p>
            <a:endParaRPr lang="it-IT" sz="2000" dirty="0"/>
          </a:p>
          <a:p>
            <a:r>
              <a:rPr lang="it-IT" sz="2000" dirty="0"/>
              <a:t>Quando la condotta di uno o di entrambi i genitori non è tale da dare luogo alla pronuncia di decadenza prevista dall'articolo 330, ma appare comunque pregiudizievole al figlio, il giudice, secondo le circostanze può adottare i provvedimenti convenienti e può anche disporre l'allontanamento di lui dalla residenza familiare ovvero l'allontanamento del genitore o convivente che maltratta o abusa del minore.</a:t>
            </a:r>
          </a:p>
          <a:p>
            <a:endParaRPr lang="it-IT" sz="2000" dirty="0"/>
          </a:p>
          <a:p>
            <a:r>
              <a:rPr lang="it-IT" sz="2000" dirty="0"/>
              <a:t>Tali provvedimenti sono revocabili in qualsiasi momento.</a:t>
            </a:r>
          </a:p>
        </p:txBody>
      </p:sp>
    </p:spTree>
    <p:extLst>
      <p:ext uri="{BB962C8B-B14F-4D97-AF65-F5344CB8AC3E}">
        <p14:creationId xmlns:p14="http://schemas.microsoft.com/office/powerpoint/2010/main" val="2013877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947" y="1789113"/>
            <a:ext cx="9817845" cy="4186767"/>
          </a:xfrm>
        </p:spPr>
        <p:txBody>
          <a:bodyPr/>
          <a:lstStyle/>
          <a:p>
            <a:r>
              <a:rPr lang="it-IT" sz="2400" b="1" u="sng" dirty="0"/>
              <a:t>CONTENUTO</a:t>
            </a:r>
            <a:br>
              <a:rPr lang="it-IT" sz="2400" dirty="0"/>
            </a:br>
            <a:r>
              <a:rPr lang="it-IT" sz="2400" dirty="0"/>
              <a:t>Il contenuto è atipico, rimesso al prudente apprezzamento del giudice.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Limiti: perseguimento dell’interesse del minore; proporzionalità; limitazione ai rapporti personali; rispetto dell’autonomia dei genitori.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Casistica variegata: allontanamento, affido ai Servizi Sociali, affido </a:t>
            </a:r>
            <a:r>
              <a:rPr lang="it-IT" sz="2400" dirty="0" err="1"/>
              <a:t>eterofamiliare</a:t>
            </a:r>
            <a:r>
              <a:rPr lang="it-IT" sz="2400" dirty="0"/>
              <a:t>, …</a:t>
            </a:r>
            <a:endParaRPr lang="it-IT" sz="4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 fontScale="92500"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PROVVEDIMENTI AFFIEVOLITIVI DELLA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– art. 333 cod. civ.</a:t>
            </a:r>
          </a:p>
        </p:txBody>
      </p:sp>
    </p:spTree>
    <p:extLst>
      <p:ext uri="{BB962C8B-B14F-4D97-AF65-F5344CB8AC3E}">
        <p14:creationId xmlns:p14="http://schemas.microsoft.com/office/powerpoint/2010/main" val="401160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RESPONSABILITA’ GENITORIALE SUI FIGLI – ART. 330 COD. CIV.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89200"/>
            <a:ext cx="9785189" cy="39197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2400" dirty="0"/>
              <a:t>Art. 330.</a:t>
            </a:r>
          </a:p>
          <a:p>
            <a:pPr marL="0" indent="0">
              <a:buNone/>
            </a:pPr>
            <a:r>
              <a:rPr lang="it-IT" sz="2400" b="1" dirty="0"/>
              <a:t>Decadenza dalla responsabilità genitoriale sui figli.</a:t>
            </a:r>
            <a:br>
              <a:rPr lang="it-IT" sz="2400" b="1" dirty="0"/>
            </a:br>
            <a:br>
              <a:rPr lang="it-IT" sz="2400" dirty="0"/>
            </a:br>
            <a:r>
              <a:rPr lang="it-IT" sz="2400" dirty="0"/>
              <a:t>Il giudice può pronunziare la decadenza dalla responsabilità genitoriale quando il genitore viola o trascura i doveri ad essa inerenti o abusa dei relativi poteri con grave pregiudizio del figlio.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In tale caso, per gravi motivi, il giudice può ordinare l'allontanamento del figlio dalla residenza familiare ovvero l'allontanamento del genitore o convivente che maltratta o abusa del minore.</a:t>
            </a:r>
          </a:p>
        </p:txBody>
      </p:sp>
    </p:spTree>
    <p:extLst>
      <p:ext uri="{BB962C8B-B14F-4D97-AF65-F5344CB8AC3E}">
        <p14:creationId xmlns:p14="http://schemas.microsoft.com/office/powerpoint/2010/main" val="148812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947" y="1789113"/>
            <a:ext cx="9817845" cy="4186767"/>
          </a:xfrm>
        </p:spPr>
        <p:txBody>
          <a:bodyPr/>
          <a:lstStyle/>
          <a:p>
            <a:r>
              <a:rPr lang="it-IT" sz="2400" dirty="0"/>
              <a:t>E’ la più comune forma di affievolimento: </a:t>
            </a:r>
            <a:br>
              <a:rPr lang="it-IT" sz="2400" dirty="0"/>
            </a:br>
            <a:r>
              <a:rPr lang="it-IT" sz="2400" dirty="0"/>
              <a:t>viene attribuita ai SS una porzione della responsabilità genitoriale.</a:t>
            </a:r>
            <a:br>
              <a:rPr lang="it-IT" sz="2400" dirty="0"/>
            </a:br>
            <a:r>
              <a:rPr lang="it-IT" sz="2400" dirty="0"/>
              <a:t>Sempre revocabile ex art. 742 cod. proc. civ.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Distinzione tra vero e proprio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affido</a:t>
            </a:r>
            <a:r>
              <a:rPr lang="it-IT" sz="2400" dirty="0"/>
              <a:t> (con sottrazione di competenze genitoriali) e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meri compiti di vigilanza/supporto/assistenza </a:t>
            </a:r>
            <a:r>
              <a:rPr lang="it-IT" sz="2400" dirty="0"/>
              <a:t>(con predeterminazione di compiti e obiettivi; non necessaria la nomina del Curatore speciale)</a:t>
            </a:r>
            <a:b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800" dirty="0"/>
              <a:t>(Cass. 197/2024; Cass. 32290/2024)</a:t>
            </a:r>
            <a:br>
              <a:rPr lang="it-IT" sz="1800" dirty="0"/>
            </a:br>
            <a:endParaRPr lang="it-IT" sz="2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AFFIDO AI SERVIZI SOCIALI</a:t>
            </a:r>
          </a:p>
        </p:txBody>
      </p:sp>
    </p:spTree>
    <p:extLst>
      <p:ext uri="{BB962C8B-B14F-4D97-AF65-F5344CB8AC3E}">
        <p14:creationId xmlns:p14="http://schemas.microsoft.com/office/powerpoint/2010/main" val="2132207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945" y="2808516"/>
            <a:ext cx="9817845" cy="258694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800" dirty="0"/>
              <a:t>Ante 2022: artt. 25 e 26 R.D. 1404/1934 (che richiamava l’art. 333 cod. civ.) + art. 337 ter, secondo comma, cod. civ.</a:t>
            </a:r>
            <a:br>
              <a:rPr lang="it-IT" sz="2800" dirty="0"/>
            </a:br>
            <a:br>
              <a:rPr lang="it-IT" sz="2800" dirty="0"/>
            </a:br>
            <a:br>
              <a:rPr lang="it-IT" sz="2400" dirty="0"/>
            </a:br>
            <a:endParaRPr lang="it-IT" sz="2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AFFIDO AI SERVIZI SOCIALI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3702EED0-A19E-4D5C-B63C-F4F9C609C566}"/>
              </a:ext>
            </a:extLst>
          </p:cNvPr>
          <p:cNvSpPr txBox="1">
            <a:spLocks/>
          </p:cNvSpPr>
          <p:nvPr/>
        </p:nvSpPr>
        <p:spPr bwMode="gray">
          <a:xfrm>
            <a:off x="1258210" y="2557125"/>
            <a:ext cx="8234882" cy="491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200" dirty="0"/>
              <a:t>RIFERIMENTI NORMATIVI: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BA1A6EEA-CADF-4263-807C-0D8F66E9D0C5}"/>
              </a:ext>
            </a:extLst>
          </p:cNvPr>
          <p:cNvSpPr txBox="1">
            <a:spLocks/>
          </p:cNvSpPr>
          <p:nvPr/>
        </p:nvSpPr>
        <p:spPr bwMode="gray">
          <a:xfrm>
            <a:off x="1115945" y="3288621"/>
            <a:ext cx="9817845" cy="25869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800" dirty="0"/>
              <a:t>Post 2022: artt. 5 bis L. 184/1983</a:t>
            </a:r>
            <a:br>
              <a:rPr lang="it-IT" sz="2800" dirty="0"/>
            </a:b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00063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 BIS L. 184/1983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89200"/>
            <a:ext cx="9785189" cy="3919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347A94B-6A39-4724-8ADA-257031A42057}"/>
              </a:ext>
            </a:extLst>
          </p:cNvPr>
          <p:cNvSpPr/>
          <p:nvPr/>
        </p:nvSpPr>
        <p:spPr>
          <a:xfrm>
            <a:off x="511629" y="2388955"/>
            <a:ext cx="111687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1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039D72A-C414-4A36-9559-D5402D5E0273}"/>
              </a:ext>
            </a:extLst>
          </p:cNvPr>
          <p:cNvSpPr/>
          <p:nvPr/>
        </p:nvSpPr>
        <p:spPr>
          <a:xfrm>
            <a:off x="511629" y="2333685"/>
            <a:ext cx="11168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1. Il minore può essere affidato al servizio sociale del luogo di residenza abituale, quando si trova nella condizione prevista dall'articolo 333 del codice civile e gli interventi di cui all'articolo 1, commi 2 e 3, si sono rivelati inefficaci o i genitori non hanno collaborato alla loro attuazione, fatto salvo quanto previsto all'articolo 2, comma 3.</a:t>
            </a:r>
          </a:p>
          <a:p>
            <a:r>
              <a:rPr lang="it-IT" sz="1600" dirty="0"/>
              <a:t>2. Con il provvedimento con cui dispone la limitazione della responsabilità genitoriale e affida il minore al servizio sociale, il tribunale indica:</a:t>
            </a:r>
          </a:p>
          <a:p>
            <a:r>
              <a:rPr lang="it-IT" sz="1600" dirty="0"/>
              <a:t>a) il soggetto presso il quale il minore è collocato;</a:t>
            </a:r>
          </a:p>
          <a:p>
            <a:r>
              <a:rPr lang="it-IT" sz="1600" dirty="0"/>
              <a:t>b) gli atti che devono essere compiuti direttamente dal servizio sociale dell'ente locale, anche in collaborazione con il servizio sanitario, in base agli interventi previsti dall'articolo 4, comma 3;</a:t>
            </a:r>
          </a:p>
          <a:p>
            <a:r>
              <a:rPr lang="it-IT" sz="1600" dirty="0"/>
              <a:t>c) gli atti che possono essere compiuti dal soggetto collocatario del minore;</a:t>
            </a:r>
          </a:p>
          <a:p>
            <a:r>
              <a:rPr lang="it-IT" sz="1600" dirty="0"/>
              <a:t>d) gli atti che possono essere compiuti dai genitori;</a:t>
            </a:r>
          </a:p>
          <a:p>
            <a:r>
              <a:rPr lang="it-IT" sz="1600" dirty="0"/>
              <a:t>e) gli atti che possono essere compiuti dal curatore nominato ai sensi dell'articolo 333, secondo comma, del codice civile;</a:t>
            </a:r>
          </a:p>
          <a:p>
            <a:r>
              <a:rPr lang="it-IT" sz="1600" dirty="0"/>
              <a:t>f) i compiti affidati al servizio sociale ai sensi dell'articolo 5, comma 2;</a:t>
            </a:r>
          </a:p>
          <a:p>
            <a:r>
              <a:rPr lang="it-IT" sz="1600" dirty="0"/>
              <a:t>g) la durata dell'affidamento, non superiore a ventiquattro mesi;</a:t>
            </a:r>
          </a:p>
          <a:p>
            <a:r>
              <a:rPr lang="it-IT" sz="1600" dirty="0"/>
              <a:t>h) la periodicità, non superiore a sei mesi, con la quale il servizio sociale riferisce all'autorità giudiziaria che procede ovvero, in mancanza, al giudice tutelare sull'andamento degli interventi, sui rapporti mantenuti dal minore con i genitori, sull'attuazione del progetto predisposto dal tribunale.</a:t>
            </a:r>
          </a:p>
        </p:txBody>
      </p:sp>
    </p:spTree>
    <p:extLst>
      <p:ext uri="{BB962C8B-B14F-4D97-AF65-F5344CB8AC3E}">
        <p14:creationId xmlns:p14="http://schemas.microsoft.com/office/powerpoint/2010/main" val="2003265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 BIS L. 184/1983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89200"/>
            <a:ext cx="9785189" cy="3919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347A94B-6A39-4724-8ADA-257031A42057}"/>
              </a:ext>
            </a:extLst>
          </p:cNvPr>
          <p:cNvSpPr/>
          <p:nvPr/>
        </p:nvSpPr>
        <p:spPr>
          <a:xfrm>
            <a:off x="511629" y="2388955"/>
            <a:ext cx="111687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1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039D72A-C414-4A36-9559-D5402D5E0273}"/>
              </a:ext>
            </a:extLst>
          </p:cNvPr>
          <p:cNvSpPr/>
          <p:nvPr/>
        </p:nvSpPr>
        <p:spPr>
          <a:xfrm>
            <a:off x="511629" y="2641461"/>
            <a:ext cx="1116874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3. Il servizio sociale, nello svolgimento dei compiti a lui affidati e nell'adozione delle scelte a lui demandate, tiene conto delle indicazioni dei genitori che non siano stati dichiarati decaduti dalla responsabilità genitoriale e del minore nonché, ove vi siano, del curatore e del curatore speciale.</a:t>
            </a:r>
          </a:p>
          <a:p>
            <a:r>
              <a:rPr lang="it-IT" dirty="0"/>
              <a:t>4. Entro quindici giorni dalla notifica del provvedimento il servizio sociale comunica il nominativo del responsabile dell'affidamento al tribunale, ai genitori, agli esercenti la responsabilità genitoriale, al curatore se nominato e al soggetto collocatario.</a:t>
            </a:r>
          </a:p>
          <a:p>
            <a:r>
              <a:rPr lang="it-IT" dirty="0"/>
              <a:t>5. Se l'affidamento al servizio sociale è disposto con il provvedimento che definisce il giudizio, la decisione è comunicata al giudice tutelare del luogo di residenza abituale del minore, per la vigilanza sulla sua attuazione.</a:t>
            </a:r>
          </a:p>
          <a:p>
            <a:r>
              <a:rPr lang="it-IT" dirty="0"/>
              <a:t>6. Il giudice competente per l'attuazione, su istanza del servizio sociale, adotta i provvedimenti opportuni nell'interesse del minore.</a:t>
            </a:r>
          </a:p>
          <a:p>
            <a:r>
              <a:rPr lang="it-IT" dirty="0"/>
              <a:t>7. Si applicano le disposizioni in materia di inefficacia e di proroga dell'affidamento di cui all'articolo 4, commi 4, 5 e 5-quater.</a:t>
            </a:r>
          </a:p>
          <a:p>
            <a:r>
              <a:rPr lang="it-IT" dirty="0"/>
              <a:t> 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086376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947" y="1789113"/>
            <a:ext cx="9817845" cy="4186767"/>
          </a:xfrm>
        </p:spPr>
        <p:txBody>
          <a:bodyPr/>
          <a:lstStyle/>
          <a:p>
            <a:br>
              <a:rPr lang="it-IT" sz="1800" dirty="0"/>
            </a:br>
            <a:endParaRPr lang="it-IT" sz="2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 AFFIDO AI SERVIZI SOCIALI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430FBA97-6DDD-4067-BD14-13AAE65B36DB}"/>
              </a:ext>
            </a:extLst>
          </p:cNvPr>
          <p:cNvSpPr txBox="1">
            <a:spLocks/>
          </p:cNvSpPr>
          <p:nvPr/>
        </p:nvSpPr>
        <p:spPr bwMode="gray">
          <a:xfrm>
            <a:off x="1115947" y="1789113"/>
            <a:ext cx="9817845" cy="38850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it-IT" sz="24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2AAAC564-D31F-4782-947C-8C425EC5D552}"/>
              </a:ext>
            </a:extLst>
          </p:cNvPr>
          <p:cNvSpPr txBox="1">
            <a:spLocks/>
          </p:cNvSpPr>
          <p:nvPr/>
        </p:nvSpPr>
        <p:spPr bwMode="gray">
          <a:xfrm>
            <a:off x="1268347" y="1941513"/>
            <a:ext cx="9817845" cy="41867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2400" dirty="0"/>
              <a:t>L’art. 5 bis l. adozione delinea in modo dettagliato i presupposti e i limiti dell’affidamento ai Servizi Sociali:</a:t>
            </a:r>
          </a:p>
          <a:p>
            <a:endParaRPr lang="it-IT" sz="2400" dirty="0"/>
          </a:p>
          <a:p>
            <a:r>
              <a:rPr lang="it-IT" sz="2400" u="sng" dirty="0"/>
              <a:t>PRESUPPOSTO</a:t>
            </a:r>
            <a:r>
              <a:rPr lang="it-IT" sz="2400" dirty="0"/>
              <a:t>: condotta pregiudizievole per i minori ex art. 333 cod. civ. e insuccesso degli interventi a supporto e sostegno</a:t>
            </a:r>
          </a:p>
          <a:p>
            <a:endParaRPr lang="it-IT" sz="2400" dirty="0"/>
          </a:p>
          <a:p>
            <a:r>
              <a:rPr lang="it-IT" sz="2400" u="sng" dirty="0"/>
              <a:t>CONTENUTO</a:t>
            </a:r>
            <a:r>
              <a:rPr lang="it-IT" sz="2400" dirty="0"/>
              <a:t>: </a:t>
            </a:r>
          </a:p>
          <a:p>
            <a:pPr marL="457200" indent="-457200">
              <a:buAutoNum type="alphaLcParenR"/>
            </a:pPr>
            <a:r>
              <a:rPr lang="it-IT" sz="2400" dirty="0"/>
              <a:t>il provvedimento deve dettagliare in modo preciso i poteri e i compiti dei SS, del collocatario, dei genitori, del curatore</a:t>
            </a:r>
          </a:p>
          <a:p>
            <a:pPr marL="457200" indent="-457200">
              <a:buAutoNum type="alphaLcParenR"/>
            </a:pPr>
            <a:r>
              <a:rPr lang="it-IT" sz="2400" dirty="0"/>
              <a:t>durata (</a:t>
            </a:r>
            <a:r>
              <a:rPr lang="it-IT" sz="2400" dirty="0" err="1"/>
              <a:t>max</a:t>
            </a:r>
            <a:r>
              <a:rPr lang="it-IT" sz="2400" dirty="0"/>
              <a:t> 24 mesi)</a:t>
            </a:r>
          </a:p>
          <a:p>
            <a:pPr marL="457200" indent="-457200">
              <a:buAutoNum type="alphaLcParenR"/>
            </a:pPr>
            <a:r>
              <a:rPr lang="it-IT" sz="2400" dirty="0"/>
              <a:t>relazioni al giudice o al GT (con periodicità massima semestrale)</a:t>
            </a:r>
          </a:p>
        </p:txBody>
      </p:sp>
    </p:spTree>
    <p:extLst>
      <p:ext uri="{BB962C8B-B14F-4D97-AF65-F5344CB8AC3E}">
        <p14:creationId xmlns:p14="http://schemas.microsoft.com/office/powerpoint/2010/main" val="4124272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947" y="1638262"/>
            <a:ext cx="9817845" cy="4186767"/>
          </a:xfrm>
        </p:spPr>
        <p:txBody>
          <a:bodyPr/>
          <a:lstStyle/>
          <a:p>
            <a:r>
              <a:rPr lang="it-IT" sz="1800" dirty="0"/>
              <a:t>Art 336 cod. civ.: norma procedurale comune per i procedimenti ablativi e affievolitivi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/>
              <a:t>LEGITTIMAZIONE: altro genitore, PM, parenti, genitore decaduto (per art. 332 cod. civ.), curatore speciale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/>
              <a:t>Obbligo di contraddittorio con i genitori e con il minore (rappresentato dal curatore speciale)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/>
              <a:t>Obbligo di difesa tecnica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/>
              <a:t>PROCEDIMENTO: rito famiglia uniforme Cartabia (v. cambio di rubrica dell’art. 336 cod. civ.)</a:t>
            </a:r>
            <a:br>
              <a:rPr lang="it-IT" sz="1800" dirty="0"/>
            </a:br>
            <a:r>
              <a:rPr lang="it-IT" sz="1800" dirty="0">
                <a:sym typeface="Wingdings" panose="05000000000000000000" pitchFamily="2" charset="2"/>
              </a:rPr>
              <a:t> nomina obbligatoria del curatore speciale</a:t>
            </a:r>
            <a:br>
              <a:rPr lang="it-IT" sz="1800" dirty="0">
                <a:sym typeface="Wingdings" panose="05000000000000000000" pitchFamily="2" charset="2"/>
              </a:rPr>
            </a:br>
            <a:r>
              <a:rPr lang="it-IT" sz="1800" dirty="0">
                <a:sym typeface="Wingdings" panose="05000000000000000000" pitchFamily="2" charset="2"/>
              </a:rPr>
              <a:t> provvedimenti temporanei ed urgenti ex art. 473 bis.22 cod. proc. civ.</a:t>
            </a:r>
            <a:br>
              <a:rPr lang="it-IT" sz="1800" dirty="0">
                <a:sym typeface="Wingdings" panose="05000000000000000000" pitchFamily="2" charset="2"/>
              </a:rPr>
            </a:br>
            <a:r>
              <a:rPr lang="it-IT" sz="1800" dirty="0">
                <a:sym typeface="Wingdings" panose="05000000000000000000" pitchFamily="2" charset="2"/>
              </a:rPr>
              <a:t> ascolto del minore</a:t>
            </a:r>
            <a:endParaRPr lang="it-IT" sz="2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 COMUNE 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430FBA97-6DDD-4067-BD14-13AAE65B36DB}"/>
              </a:ext>
            </a:extLst>
          </p:cNvPr>
          <p:cNvSpPr txBox="1">
            <a:spLocks/>
          </p:cNvSpPr>
          <p:nvPr/>
        </p:nvSpPr>
        <p:spPr bwMode="gray">
          <a:xfrm>
            <a:off x="1115947" y="1789113"/>
            <a:ext cx="9817845" cy="38850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it-IT" sz="24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2AAAC564-D31F-4782-947C-8C425EC5D552}"/>
              </a:ext>
            </a:extLst>
          </p:cNvPr>
          <p:cNvSpPr txBox="1">
            <a:spLocks/>
          </p:cNvSpPr>
          <p:nvPr/>
        </p:nvSpPr>
        <p:spPr bwMode="gray">
          <a:xfrm>
            <a:off x="1268347" y="1941513"/>
            <a:ext cx="9817845" cy="41867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5290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243918"/>
          </a:xfrm>
        </p:spPr>
        <p:txBody>
          <a:bodyPr/>
          <a:lstStyle/>
          <a:p>
            <a:r>
              <a:rPr lang="it-IT" sz="2800" dirty="0"/>
              <a:t>E’ forma di intervento del Giudice quando i genitori </a:t>
            </a:r>
            <a:r>
              <a:rPr lang="it-IT" sz="2800" u="sng" dirty="0"/>
              <a:t>non esercitano i loro doveri</a:t>
            </a:r>
            <a:r>
              <a:rPr lang="it-IT" sz="2800" dirty="0"/>
              <a:t> o </a:t>
            </a:r>
            <a:r>
              <a:rPr lang="it-IT" sz="2800" u="sng" dirty="0"/>
              <a:t>abusano dei loro poteri</a:t>
            </a:r>
            <a:r>
              <a:rPr lang="it-IT" sz="2800" dirty="0"/>
              <a:t>, con </a:t>
            </a:r>
            <a:r>
              <a:rPr lang="it-IT" sz="2800" u="sng" dirty="0"/>
              <a:t>pregiudizio</a:t>
            </a:r>
            <a:r>
              <a:rPr lang="it-IT" sz="2800" dirty="0"/>
              <a:t> per i figli.</a:t>
            </a:r>
            <a:br>
              <a:rPr lang="it-IT" sz="2800" dirty="0"/>
            </a:br>
            <a:br>
              <a:rPr lang="it-IT" sz="3200" dirty="0"/>
            </a:br>
            <a:r>
              <a:rPr lang="it-IT" sz="2400" dirty="0"/>
              <a:t>E’ discussa in dottrina la necessità dell’elemento psicologico, ma prevale la tesi dell’indifferenza a profili di dolo o colpa (conta solo il pregiudizio)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				Natura </a:t>
            </a:r>
            <a:r>
              <a:rPr lang="it-IT" sz="2400" u="sng" dirty="0"/>
              <a:t>preventiva</a:t>
            </a:r>
            <a:r>
              <a:rPr lang="it-IT" sz="2400" dirty="0"/>
              <a:t> e non sanzionatoria</a:t>
            </a:r>
            <a:br>
              <a:rPr lang="it-IT" sz="2400" dirty="0"/>
            </a:br>
            <a:r>
              <a:rPr lang="it-IT" sz="2000" dirty="0"/>
              <a:t>Anche la giurisprudenza è orientata in tal senso (Cass. 6186/2023; Cass. 22006/2022; </a:t>
            </a:r>
            <a:r>
              <a:rPr lang="it-IT" sz="2000" dirty="0" err="1"/>
              <a:t>CdA</a:t>
            </a:r>
            <a:r>
              <a:rPr lang="it-IT" sz="2000" dirty="0"/>
              <a:t> Milano 25/10/2023;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54BBC3-299B-4FAD-ADD8-2AE69534A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148" y="736059"/>
            <a:ext cx="8805473" cy="815155"/>
          </a:xfrm>
        </p:spPr>
        <p:txBody>
          <a:bodyPr>
            <a:normAutofit fontScale="62500" lnSpcReduction="20000"/>
          </a:bodyPr>
          <a:lstStyle/>
          <a:p>
            <a:r>
              <a:rPr lang="it-I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2C615281-310B-4A85-BDCB-499806CA4246}"/>
              </a:ext>
            </a:extLst>
          </p:cNvPr>
          <p:cNvSpPr/>
          <p:nvPr/>
        </p:nvSpPr>
        <p:spPr>
          <a:xfrm>
            <a:off x="4580162" y="4449535"/>
            <a:ext cx="530679" cy="555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53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800" dirty="0"/>
              <a:t>Di conseguenza, il requisito indefettibile è il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PREGIUDIZIO</a:t>
            </a:r>
            <a:r>
              <a:rPr lang="it-IT" sz="2800" dirty="0"/>
              <a:t> per il minore, derivante dal comportamento inadempiente del genitore, che sia di una certa GRAVITA’.</a:t>
            </a:r>
            <a:br>
              <a:rPr lang="it-IT" sz="2800" dirty="0"/>
            </a:br>
            <a:br>
              <a:rPr lang="it-IT" sz="2800" dirty="0"/>
            </a:br>
            <a:r>
              <a:rPr lang="it-IT" sz="2400" dirty="0"/>
              <a:t>Perciò, in una prospettiva </a:t>
            </a:r>
            <a:r>
              <a:rPr lang="it-IT" sz="2400" dirty="0" err="1"/>
              <a:t>paidocentrica</a:t>
            </a:r>
            <a:r>
              <a:rPr lang="it-IT" sz="2400" dirty="0"/>
              <a:t> e non sanzionatoria, al raggiungimento della maggiore età cessa la materia del contendere (Cass. 23019/2019).</a:t>
            </a:r>
            <a:br>
              <a:rPr lang="it-IT" sz="2400" dirty="0"/>
            </a:br>
            <a:endParaRPr lang="it-IT" sz="28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43D250E5-3362-4383-A0F9-1F19A73FA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18885FB1-B123-4CD7-AC01-AEE55CF659D6}"/>
              </a:ext>
            </a:extLst>
          </p:cNvPr>
          <p:cNvSpPr txBox="1">
            <a:spLocks/>
          </p:cNvSpPr>
          <p:nvPr/>
        </p:nvSpPr>
        <p:spPr bwMode="gray">
          <a:xfrm>
            <a:off x="1065147" y="736976"/>
            <a:ext cx="8870950" cy="10525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responsabilita’ genitoriale sui figli – art. 330 cod. civ.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510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4400" dirty="0"/>
              <a:t>LITISCONSORTI NECESSARI:</a:t>
            </a:r>
            <a:br>
              <a:rPr lang="it-IT" sz="4400" dirty="0"/>
            </a:br>
            <a:br>
              <a:rPr lang="it-IT" sz="4400" dirty="0"/>
            </a:br>
            <a:br>
              <a:rPr lang="it-IT" sz="4400" dirty="0"/>
            </a:br>
            <a:br>
              <a:rPr lang="it-IT" dirty="0"/>
            </a:b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61AD85E4-E15D-436F-9E63-EAE3C66D7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FCCF5CBB-D2F5-4621-AF3D-459769197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256314"/>
              </p:ext>
            </p:extLst>
          </p:nvPr>
        </p:nvGraphicFramePr>
        <p:xfrm>
          <a:off x="1174749" y="3128130"/>
          <a:ext cx="9144908" cy="2848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454">
                  <a:extLst>
                    <a:ext uri="{9D8B030D-6E8A-4147-A177-3AD203B41FA5}">
                      <a16:colId xmlns:a16="http://schemas.microsoft.com/office/drawing/2014/main" val="2672561499"/>
                    </a:ext>
                  </a:extLst>
                </a:gridCol>
                <a:gridCol w="4572454">
                  <a:extLst>
                    <a:ext uri="{9D8B030D-6E8A-4147-A177-3AD203B41FA5}">
                      <a16:colId xmlns:a16="http://schemas.microsoft.com/office/drawing/2014/main" val="1736091801"/>
                    </a:ext>
                  </a:extLst>
                </a:gridCol>
              </a:tblGrid>
              <a:tr h="982113">
                <a:tc>
                  <a:txBody>
                    <a:bodyPr/>
                    <a:lstStyle/>
                    <a:p>
                      <a:r>
                        <a:rPr lang="it-IT" dirty="0"/>
                        <a:t>GENITORE DECADENDO e</a:t>
                      </a:r>
                    </a:p>
                    <a:p>
                      <a:r>
                        <a:rPr lang="it-IT" dirty="0"/>
                        <a:t>ALTRO GENITORE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MINORE</a:t>
                      </a:r>
                    </a:p>
                    <a:p>
                      <a:r>
                        <a:rPr lang="it-IT" dirty="0"/>
                        <a:t>che sta in giudizio tramite il CURATORE SPECIALE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71075"/>
                  </a:ext>
                </a:extLst>
              </a:tr>
              <a:tr h="1866013">
                <a:tc>
                  <a:txBody>
                    <a:bodyPr/>
                    <a:lstStyle/>
                    <a:p>
                      <a:r>
                        <a:rPr lang="it-IT" dirty="0"/>
                        <a:t>Secondo la CEDU, i genitori devono essere coinvolti e i Tribunali devono effettuare una valutazione complessiva ed equilibrata di tutti gli elementi </a:t>
                      </a:r>
                    </a:p>
                    <a:p>
                      <a:r>
                        <a:rPr lang="it-IT" dirty="0"/>
                        <a:t>(CEDU, 25426-20/2022)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 nomina è OBBLIGATORIA.</a:t>
                      </a:r>
                    </a:p>
                    <a:p>
                      <a:r>
                        <a:rPr lang="it-IT" dirty="0"/>
                        <a:t>Se non viene nominato, la sentenza è nulla con rimessione al 1° giudice per integrazione del contraddittorio</a:t>
                      </a:r>
                    </a:p>
                    <a:p>
                      <a:r>
                        <a:rPr lang="it-IT" dirty="0"/>
                        <a:t>(contr., ante Cartabia: Cass. 28723/2020)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281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09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FE0FA-7844-4EBB-9720-DEF2869DC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CURATORE SPECIALE DEL MINORE -</a:t>
            </a:r>
            <a:b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473 BIS.8 COD. PROC. CIV.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C84726-9590-4F67-A26B-3C6630907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40" y="2334078"/>
            <a:ext cx="11127920" cy="42300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200" dirty="0"/>
              <a:t>Art. 473-bis.8</a:t>
            </a:r>
            <a:br>
              <a:rPr lang="it-IT" sz="1200" dirty="0"/>
            </a:br>
            <a:r>
              <a:rPr lang="it-IT" sz="1200" b="1" dirty="0"/>
              <a:t>Curatore speciale del minore</a:t>
            </a:r>
          </a:p>
          <a:p>
            <a:pPr marL="0" indent="0">
              <a:buNone/>
            </a:pPr>
            <a:r>
              <a:rPr lang="it-IT" sz="1200" dirty="0"/>
              <a:t>Il giudice </a:t>
            </a:r>
            <a:r>
              <a:rPr lang="it-IT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provvede</a:t>
            </a:r>
            <a:r>
              <a:rPr lang="it-IT" sz="1200" dirty="0"/>
              <a:t> alla nomina del curatore speciale del minore, </a:t>
            </a:r>
            <a:r>
              <a:rPr lang="it-IT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d'ufficio e a pena di nullità degli atti del procedimento:</a:t>
            </a:r>
            <a:br>
              <a:rPr lang="it-IT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nei casi in cui il pubblico ministero abbia chiesto la decadenza dalla responsabilità genitoriale di entrambi i genitori, o in cui uno dei genitori abbia chiesto la decadenza dell'altro;</a:t>
            </a:r>
            <a:br>
              <a:rPr lang="it-IT" sz="1200" dirty="0"/>
            </a:br>
            <a:r>
              <a:rPr lang="it-IT" sz="1200" dirty="0"/>
              <a:t>b) in caso di adozione di provvedimenti ai sensi dell'</a:t>
            </a:r>
            <a:r>
              <a:rPr lang="it-IT" sz="1200" u="sng" dirty="0">
                <a:hlinkClick r:id="rId2"/>
              </a:rPr>
              <a:t>articolo 403 del codice civile</a:t>
            </a:r>
            <a:r>
              <a:rPr lang="it-IT" sz="1200" dirty="0"/>
              <a:t> o di affidamento del minore ai sensi degli </a:t>
            </a:r>
            <a:r>
              <a:rPr lang="it-IT" sz="1200" u="sng" dirty="0">
                <a:hlinkClick r:id="rId3"/>
              </a:rPr>
              <a:t>articoli 2 e seguenti della legge 4 maggio 1983, n. 184</a:t>
            </a:r>
            <a:r>
              <a:rPr lang="it-IT" sz="1200" dirty="0"/>
              <a:t>;</a:t>
            </a:r>
            <a:br>
              <a:rPr lang="it-IT" sz="1200" dirty="0"/>
            </a:br>
            <a:r>
              <a:rPr lang="it-IT" sz="1200" dirty="0"/>
              <a:t>c) nel caso in cui dai fatti emersi nel procedimento venga alla luce una situazione di pregiudizio per il minore tale da precluderne l'adeguata rappresentanza processuale da parte di entrambi i genitori;</a:t>
            </a:r>
            <a:br>
              <a:rPr lang="it-IT" sz="1200" dirty="0"/>
            </a:br>
            <a:r>
              <a:rPr lang="it-IT" sz="1200" dirty="0"/>
              <a:t>d) quando ne faccia richiesta il minore che abbia compiuto quattordici anni.</a:t>
            </a:r>
            <a:br>
              <a:rPr lang="it-IT" sz="1200" dirty="0"/>
            </a:br>
            <a:br>
              <a:rPr lang="it-IT" sz="1200" dirty="0"/>
            </a:br>
            <a:r>
              <a:rPr lang="it-IT" sz="1200" dirty="0"/>
              <a:t>In ogni caso il giudice può nominare un curatore speciale quando i genitori appaiono per gravi ragioni temporaneamente inadeguati a rappresentare gli interessi del minore. Il provvedimento di nomina del curatore deve essere succintamente motivato. Si applicano gli articoli 78, 79 e 80.</a:t>
            </a:r>
            <a:br>
              <a:rPr lang="it-IT" sz="1200" dirty="0"/>
            </a:br>
            <a:br>
              <a:rPr lang="it-IT" sz="1200" dirty="0"/>
            </a:br>
            <a:r>
              <a:rPr lang="it-IT" sz="1200" dirty="0"/>
              <a:t>Al curatore speciale del minore il giudice può attribuire, con il provvedimento di nomina o con provvedimento non impugnabile adottato nel corso del giudizio, specifici poteri di rappresentanza sostanziale. Il curatore speciale del minore procede al suo ascolto ai sensi dell'</a:t>
            </a:r>
            <a:r>
              <a:rPr lang="it-IT" sz="1200" u="sng" dirty="0">
                <a:hlinkClick r:id="rId4"/>
              </a:rPr>
              <a:t>articolo 315-bis, terzo comma, del codice civile</a:t>
            </a:r>
            <a:r>
              <a:rPr lang="it-IT" sz="1200" dirty="0"/>
              <a:t>, nel rispetto dei limiti di cui all'articolo 473-bis.4.</a:t>
            </a:r>
            <a:br>
              <a:rPr lang="it-IT" sz="1200" dirty="0"/>
            </a:br>
            <a:br>
              <a:rPr lang="it-IT" sz="1200" dirty="0"/>
            </a:br>
            <a:r>
              <a:rPr lang="it-IT" sz="1200" dirty="0"/>
              <a:t>Il minore che abbia compiuto quattordici anni, i genitori che esercitano la responsabilità genitoriale, il tutore o il pubblico ministero possono chiedere con istanza motivata al presidente del tribunale o al giudice che procede, che decide con decreto non impugnabile, la revoca del curatore per gravi inadempienze o perché mancano o sono venuti meno i presupposti per la sua nomina.</a:t>
            </a:r>
          </a:p>
        </p:txBody>
      </p:sp>
    </p:spTree>
    <p:extLst>
      <p:ext uri="{BB962C8B-B14F-4D97-AF65-F5344CB8AC3E}">
        <p14:creationId xmlns:p14="http://schemas.microsoft.com/office/powerpoint/2010/main" val="309442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800" dirty="0"/>
              <a:t>I provvedimenti ablativi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immediatamente impugnabili</a:t>
            </a:r>
            <a:r>
              <a:rPr lang="it-IT" sz="2800" dirty="0"/>
              <a:t>? In che forme?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Sì, sono immediatamente impugnabili perché idonei a produrre immediatamente effetti pregiudizievoli, con reclamo in </a:t>
            </a:r>
            <a:r>
              <a:rPr lang="it-IT" sz="2800" dirty="0" err="1"/>
              <a:t>CdA</a:t>
            </a:r>
            <a:r>
              <a:rPr lang="it-IT" sz="2800" dirty="0"/>
              <a:t>, mentre non sono ricorribili in Cassazione ex art. 111, comma settimo, Cost. perché non definitivi.</a:t>
            </a:r>
            <a:br>
              <a:rPr lang="it-IT" sz="1400" dirty="0"/>
            </a:br>
            <a:br>
              <a:rPr lang="it-IT" sz="1400" dirty="0"/>
            </a:br>
            <a:r>
              <a:rPr lang="it-IT" sz="2400" dirty="0"/>
              <a:t>(Cass. Sez. Unite 22423/2023)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</p:spTree>
    <p:extLst>
      <p:ext uri="{BB962C8B-B14F-4D97-AF65-F5344CB8AC3E}">
        <p14:creationId xmlns:p14="http://schemas.microsoft.com/office/powerpoint/2010/main" val="267277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147" y="1789489"/>
            <a:ext cx="9817845" cy="4186767"/>
          </a:xfrm>
        </p:spPr>
        <p:txBody>
          <a:bodyPr/>
          <a:lstStyle/>
          <a:p>
            <a: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PRESUPPOSTI PER LA DECADENZA</a:t>
            </a:r>
            <a:b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dirty="0"/>
              <a:t>CONDOTTA CONTRARIA AI DOVERI GENITORIALI O ABUSO DEI POTERI</a:t>
            </a:r>
            <a:br>
              <a:rPr lang="it-IT" sz="2800" dirty="0"/>
            </a:br>
            <a:r>
              <a:rPr lang="it-IT" sz="1800" dirty="0"/>
              <a:t>interpretazione estensiva e non letterale</a:t>
            </a:r>
            <a:br>
              <a:rPr lang="it-IT" sz="1800" dirty="0"/>
            </a:br>
            <a:r>
              <a:rPr lang="it-IT" sz="1800" dirty="0"/>
              <a:t>(esempi: </a:t>
            </a:r>
            <a:r>
              <a:rPr lang="it-IT" sz="1800" dirty="0" err="1"/>
              <a:t>Trib</a:t>
            </a:r>
            <a:r>
              <a:rPr lang="it-IT" sz="1800" dirty="0"/>
              <a:t>. Bologna 6/4/2023) </a:t>
            </a:r>
            <a:br>
              <a:rPr lang="it-IT" sz="1800" dirty="0"/>
            </a:br>
            <a:br>
              <a:rPr lang="it-IT" sz="1800" dirty="0"/>
            </a:br>
            <a:r>
              <a:rPr lang="it-IT" sz="2800" dirty="0"/>
              <a:t>PREGIUDIZIO GRAVE PER IL FIGLIO</a:t>
            </a:r>
            <a:br>
              <a:rPr lang="it-IT" sz="2800" dirty="0"/>
            </a:br>
            <a:r>
              <a:rPr lang="it-IT" sz="2000" dirty="0"/>
              <a:t>individuato anche </a:t>
            </a:r>
            <a:r>
              <a:rPr lang="it-IT" sz="2000" i="1" dirty="0"/>
              <a:t>in re </a:t>
            </a:r>
            <a:r>
              <a:rPr lang="it-IT" sz="2000" i="1" dirty="0" err="1"/>
              <a:t>ipsa</a:t>
            </a:r>
            <a:r>
              <a:rPr lang="it-IT" sz="2000" dirty="0"/>
              <a:t>, previo accertamento accurato, anche tramite elementi estrinseci</a:t>
            </a:r>
            <a:br>
              <a:rPr lang="it-IT" sz="2000" dirty="0"/>
            </a:br>
            <a:r>
              <a:rPr lang="it-IT" sz="2000" dirty="0"/>
              <a:t>(Cass. 24708/2024, Cass. 23669/2023)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1517020F-A850-41C1-8B30-D3219E41F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</p:spTree>
    <p:extLst>
      <p:ext uri="{BB962C8B-B14F-4D97-AF65-F5344CB8AC3E}">
        <p14:creationId xmlns:p14="http://schemas.microsoft.com/office/powerpoint/2010/main" val="1145154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D6E9-29EC-4281-9409-E369E577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213" y="1871132"/>
            <a:ext cx="9817845" cy="4186767"/>
          </a:xfrm>
        </p:spPr>
        <p:txBody>
          <a:bodyPr/>
          <a:lstStyle/>
          <a:p>
            <a:r>
              <a:rPr lang="it-IT" sz="2800" i="1" dirty="0"/>
              <a:t>Focus della giurisprudenza più recente: </a:t>
            </a:r>
            <a:br>
              <a:rPr lang="it-IT" sz="2800" i="1" dirty="0"/>
            </a:br>
            <a:r>
              <a:rPr lang="it-IT" sz="2800" i="1" dirty="0"/>
              <a:t>la valutazione del giudice non deve solo tenere conto del comportamento passato, ma anche effettuare una </a:t>
            </a:r>
            <a:r>
              <a:rPr lang="it-I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valutazione delle effettive e attuali possibilità di recupero e sviluppo delle competenze genitoriali</a:t>
            </a:r>
            <a:r>
              <a:rPr lang="it-IT" sz="2800" i="1" dirty="0"/>
              <a:t>, cercando di evitare </a:t>
            </a:r>
            <a:r>
              <a:rPr lang="it-I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traumi</a:t>
            </a:r>
            <a:r>
              <a:rPr lang="it-IT" sz="2800" i="1" dirty="0"/>
              <a:t> ai minori e </a:t>
            </a:r>
            <a:r>
              <a:rPr lang="it-I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vittimizzazione secondaria </a:t>
            </a:r>
            <a:br>
              <a:rPr lang="it-IT" sz="2800" i="1" dirty="0"/>
            </a:br>
            <a:br>
              <a:rPr lang="it-IT" sz="2800" i="1" dirty="0"/>
            </a:br>
            <a:r>
              <a:rPr lang="it-IT" sz="2400" dirty="0"/>
              <a:t>(Cass. 24708/2024, Cass. 12237/2023, Cass. 11631/2024)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A696C9FC-25B0-493E-B2DC-06F1A549E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3" y="736600"/>
            <a:ext cx="8870950" cy="1052513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 dalla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genitoriale sui figli – art. 330 cod. civ.</a:t>
            </a:r>
          </a:p>
        </p:txBody>
      </p:sp>
    </p:spTree>
    <p:extLst>
      <p:ext uri="{BB962C8B-B14F-4D97-AF65-F5344CB8AC3E}">
        <p14:creationId xmlns:p14="http://schemas.microsoft.com/office/powerpoint/2010/main" val="1818200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Sala riunioni ione</Template>
  <TotalTime>279</TotalTime>
  <Words>1729</Words>
  <Application>Microsoft Office PowerPoint</Application>
  <PresentationFormat>Widescreen</PresentationFormat>
  <Paragraphs>97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Century Gothic</vt:lpstr>
      <vt:lpstr>Wingdings</vt:lpstr>
      <vt:lpstr>Wingdings 3</vt:lpstr>
      <vt:lpstr>Riunioni ione</vt:lpstr>
      <vt:lpstr>PROVVEDIMENTI ABLATIVI E AFFIEVOLITIVI DELLA RESPONSABILITA’ GENITORIALE</vt:lpstr>
      <vt:lpstr>DECADENZA DALLA RESPONSABILITA’ GENITORIALE SUI FIGLI – ART. 330 COD. CIV.</vt:lpstr>
      <vt:lpstr>E’ forma di intervento del Giudice quando i genitori non esercitano i loro doveri o abusano dei loro poteri, con pregiudizio per i figli.  E’ discussa in dottrina la necessità dell’elemento psicologico, ma prevale la tesi dell’indifferenza a profili di dolo o colpa (conta solo il pregiudizio)      Natura preventiva e non sanzionatoria Anche la giurisprudenza è orientata in tal senso (Cass. 6186/2023; Cass. 22006/2022; CdA Milano 25/10/2023;</vt:lpstr>
      <vt:lpstr>Di conseguenza, il requisito indefettibile è il PREGIUDIZIO per il minore, derivante dal comportamento inadempiente del genitore, che sia di una certa GRAVITA’.  Perciò, in una prospettiva paidocentrica e non sanzionatoria, al raggiungimento della maggiore età cessa la materia del contendere (Cass. 23019/2019). </vt:lpstr>
      <vt:lpstr>    LITISCONSORTI NECESSARI:    </vt:lpstr>
      <vt:lpstr>CURATORE SPECIALE DEL MINORE - ART. 473 BIS.8 COD. PROC. CIV.</vt:lpstr>
      <vt:lpstr>I provvedimenti ablativi sono immediatamente impugnabili? In che forme?  Sì, sono immediatamente impugnabili perché idonei a produrre immediatamente effetti pregiudizievoli, con reclamo in CdA, mentre non sono ricorribili in Cassazione ex art. 111, comma settimo, Cost. perché non definitivi.  (Cass. Sez. Unite 22423/2023)</vt:lpstr>
      <vt:lpstr>PRESUPPOSTI PER LA DECADENZA  CONDOTTA CONTRARIA AI DOVERI GENITORIALI O ABUSO DEI POTERI interpretazione estensiva e non letterale (esempi: Trib. Bologna 6/4/2023)   PREGIUDIZIO GRAVE PER IL FIGLIO individuato anche in re ipsa, previo accertamento accurato, anche tramite elementi estrinseci (Cass. 24708/2024, Cass. 23669/2023)</vt:lpstr>
      <vt:lpstr>Focus della giurisprudenza più recente:  la valutazione del giudice non deve solo tenere conto del comportamento passato, ma anche effettuare una valutazione delle effettive e attuali possibilità di recupero e sviluppo delle competenze genitoriali, cercando di evitare traumi ai minori e vittimizzazione secondaria   (Cass. 24708/2024, Cass. 12237/2023, Cass. 11631/2024)</vt:lpstr>
      <vt:lpstr>COMPETENZA Ampio dibattito in passato, superato oggi dal nuovo art. 38 disp. att. cod. civ.   Impostazione più risalente dei «compartimenti stagni»  Impostazione mediana della vis attractiva in presenza di procedimenti pendenti tra le stesse parti  Impostazione più recente (post Cartabia)  </vt:lpstr>
      <vt:lpstr>ART. 38 DISP. ATT. COD. CIV.</vt:lpstr>
      <vt:lpstr>ART. 38 DISP. ATT. COD. CIV.</vt:lpstr>
      <vt:lpstr>PROCEDURA PER LA TRASMISSIONE:  Il TM, d’ufficio o su istanza di parte, senza indugio e comunque entro 15 giorni, adotta i provvedimenti temporanei ed urgenti (che conservano efficacia) e trasmette gli atti al TO, che procede alla riunione.  Modalità in concreto: non ci sono formalità! </vt:lpstr>
      <vt:lpstr>Cass. 2073/2020: se c’è conflitto tra TM e TO perché entrambi si ritengono competenti, è proponibile d’ufficio il Regolamento di competenza, trattandosi di materia in cui il giudice ha poteri officiosi.  NORMA TRANSITORIA: il nuovo art. 38 si applica solo ai ricorsi proposti successivamente al 22.6.2022 (Cass. 14104/2024)</vt:lpstr>
      <vt:lpstr>EFFETTI La decadenza comporta la sospensione dalla titolarità e dall’esercizio della responsabilità genitoriale, ma il genitore continua a essere gravato di tutti i compiti e dei doveri (soprattutto dovere di mantenimento).  - Se riguarda un solo genitore  la responsabilità si concentra sull’altro - Se riguarda entrambi i genitori  apertura della tutela  Ulteriore possibile effetto: allontanamento del minore dalla casa familiare (in presenza di gravi motivi)   N.B.: la decadenza non comporta necessariamente divieto di incontrare i figli (Cass. 27171/2024)</vt:lpstr>
      <vt:lpstr>REINTEGRAZIONE EX ART. 332 COD. CIV. La decadenza non è mai un provvedimento definitivo, bensì rebus sic stantibus. L’art. 332 cod. civ. prevede la reintegrazione, ciò significa che la decadenza è una sospensione a tempo indeterminato. La revoca ha però efficacia ex nunc.  PRESUPPOSTI: situazione sopravvenuta e rinnovata (giudizio prognostico del giudice)  </vt:lpstr>
      <vt:lpstr>In caso di fatti meno gravi rispetto a quelli previsti per l’applicazione dell’art. 330 cod. civ., sia con riguardo alle violazioni, sia con riferimento al pregiudizio.  Anche in questo caso, non rileva l’elemento soggettivo.  N.B.: riguarda solo aspetti di natura personale, perché per l’infedele gestione patrimoniale c’è l’art. 334 cod. civ.  Anche in questo caso, la nomina del CURATORE SPECIALE è OBBLIGATORIA.</vt:lpstr>
      <vt:lpstr>ART. 333 COD. CIV.</vt:lpstr>
      <vt:lpstr>CONTENUTO Il contenuto è atipico, rimesso al prudente apprezzamento del giudice.  Limiti: perseguimento dell’interesse del minore; proporzionalità; limitazione ai rapporti personali; rispetto dell’autonomia dei genitori.  Casistica variegata: allontanamento, affido ai Servizi Sociali, affido eterofamiliare, …</vt:lpstr>
      <vt:lpstr>E’ la più comune forma di affievolimento:  viene attribuita ai SS una porzione della responsabilità genitoriale. Sempre revocabile ex art. 742 cod. proc. civ.  Distinzione tra vero e proprio affido (con sottrazione di competenze genitoriali) e meri compiti di vigilanza/supporto/assistenza (con predeterminazione di compiti e obiettivi; non necessaria la nomina del Curatore speciale) (Cass. 197/2024; Cass. 32290/2024) </vt:lpstr>
      <vt:lpstr>Ante 2022: artt. 25 e 26 R.D. 1404/1934 (che richiamava l’art. 333 cod. civ.) + art. 337 ter, secondo comma, cod. civ.   </vt:lpstr>
      <vt:lpstr>ART. 5 BIS L. 184/1983</vt:lpstr>
      <vt:lpstr>ART. 5 BIS L. 184/1983</vt:lpstr>
      <vt:lpstr> </vt:lpstr>
      <vt:lpstr>Art 336 cod. civ.: norma procedurale comune per i procedimenti ablativi e affievolitivi  LEGITTIMAZIONE: altro genitore, PM, parenti, genitore decaduto (per art. 332 cod. civ.), curatore speciale  Obbligo di contraddittorio con i genitori e con il minore (rappresentato dal curatore speciale)  Obbligo di difesa tecnica  PROCEDIMENTO: rito famiglia uniforme Cartabia (v. cambio di rubrica dell’art. 336 cod. civ.)  nomina obbligatoria del curatore speciale  provvedimenti temporanei ed urgenti ex art. 473 bis.22 cod. proc. civ.  ascolto del minore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PROVVEDIMENTI ABLATIVI E AFFIEVOLITIVI DELLA RESPONSABILITA’ GENITORIALE</dc:title>
  <dc:creator>Giulia Civiero</dc:creator>
  <cp:lastModifiedBy>Giulia Civiero</cp:lastModifiedBy>
  <cp:revision>33</cp:revision>
  <cp:lastPrinted>2024-11-14T16:33:03Z</cp:lastPrinted>
  <dcterms:created xsi:type="dcterms:W3CDTF">2024-11-13T15:42:02Z</dcterms:created>
  <dcterms:modified xsi:type="dcterms:W3CDTF">2024-11-14T16:41:03Z</dcterms:modified>
</cp:coreProperties>
</file>